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6858000" cx="12192000"/>
  <p:notesSz cx="6858000" cy="9144000"/>
  <p:embeddedFontLst>
    <p:embeddedFont>
      <p:font typeface="Playfair Display"/>
      <p:regular r:id="rId47"/>
      <p:bold r:id="rId48"/>
      <p:italic r:id="rId49"/>
      <p:boldItalic r:id="rId50"/>
    </p:embeddedFont>
    <p:embeddedFont>
      <p:font typeface="Lato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layfairDisplay-bold.fntdata"/><Relationship Id="rId47" Type="http://schemas.openxmlformats.org/officeDocument/2006/relationships/font" Target="fonts/PlayfairDisplay-regular.fntdata"/><Relationship Id="rId49" Type="http://schemas.openxmlformats.org/officeDocument/2006/relationships/font" Target="fonts/PlayfairDispl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regular.fntdata"/><Relationship Id="rId50" Type="http://schemas.openxmlformats.org/officeDocument/2006/relationships/font" Target="fonts/PlayfairDisplay-boldItalic.fntdata"/><Relationship Id="rId53" Type="http://schemas.openxmlformats.org/officeDocument/2006/relationships/font" Target="fonts/Lato-italic.fntdata"/><Relationship Id="rId52" Type="http://schemas.openxmlformats.org/officeDocument/2006/relationships/font" Target="fonts/La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25.png"/><Relationship Id="rId6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43.png"/><Relationship Id="rId6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40.png"/><Relationship Id="rId5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29.png"/><Relationship Id="rId5" Type="http://schemas.openxmlformats.org/officeDocument/2006/relationships/image" Target="../media/image33.png"/><Relationship Id="rId6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37.png"/><Relationship Id="rId10" Type="http://schemas.openxmlformats.org/officeDocument/2006/relationships/image" Target="../media/image54.png"/><Relationship Id="rId9" Type="http://schemas.openxmlformats.org/officeDocument/2006/relationships/image" Target="../media/image46.png"/><Relationship Id="rId5" Type="http://schemas.openxmlformats.org/officeDocument/2006/relationships/image" Target="../media/image35.png"/><Relationship Id="rId6" Type="http://schemas.openxmlformats.org/officeDocument/2006/relationships/image" Target="../media/image62.png"/><Relationship Id="rId7" Type="http://schemas.openxmlformats.org/officeDocument/2006/relationships/image" Target="../media/image34.png"/><Relationship Id="rId8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52.png"/><Relationship Id="rId6" Type="http://schemas.openxmlformats.org/officeDocument/2006/relationships/image" Target="../media/image4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6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38.png"/><Relationship Id="rId5" Type="http://schemas.openxmlformats.org/officeDocument/2006/relationships/image" Target="../media/image44.png"/><Relationship Id="rId6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41.png"/><Relationship Id="rId6" Type="http://schemas.openxmlformats.org/officeDocument/2006/relationships/image" Target="../media/image4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48.png"/><Relationship Id="rId10" Type="http://schemas.openxmlformats.org/officeDocument/2006/relationships/image" Target="../media/image63.png"/><Relationship Id="rId9" Type="http://schemas.openxmlformats.org/officeDocument/2006/relationships/image" Target="../media/image58.png"/><Relationship Id="rId5" Type="http://schemas.openxmlformats.org/officeDocument/2006/relationships/image" Target="../media/image53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6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29.png"/><Relationship Id="rId5" Type="http://schemas.openxmlformats.org/officeDocument/2006/relationships/image" Target="../media/image33.png"/><Relationship Id="rId6" Type="http://schemas.openxmlformats.org/officeDocument/2006/relationships/image" Target="../media/image5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7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image" Target="../media/image65.png"/><Relationship Id="rId5" Type="http://schemas.openxmlformats.org/officeDocument/2006/relationships/image" Target="../media/image61.png"/><Relationship Id="rId6" Type="http://schemas.openxmlformats.org/officeDocument/2006/relationships/image" Target="../media/image7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image" Target="../media/image91.png"/><Relationship Id="rId5" Type="http://schemas.openxmlformats.org/officeDocument/2006/relationships/image" Target="../media/image7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8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Relationship Id="rId4" Type="http://schemas.openxmlformats.org/officeDocument/2006/relationships/image" Target="../media/image5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78.png"/><Relationship Id="rId6" Type="http://schemas.openxmlformats.org/officeDocument/2006/relationships/image" Target="../media/image7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Relationship Id="rId4" Type="http://schemas.openxmlformats.org/officeDocument/2006/relationships/image" Target="../media/image29.png"/><Relationship Id="rId5" Type="http://schemas.openxmlformats.org/officeDocument/2006/relationships/image" Target="../media/image33.png"/><Relationship Id="rId6" Type="http://schemas.openxmlformats.org/officeDocument/2006/relationships/image" Target="../media/image6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Relationship Id="rId4" Type="http://schemas.openxmlformats.org/officeDocument/2006/relationships/image" Target="../media/image29.png"/><Relationship Id="rId5" Type="http://schemas.openxmlformats.org/officeDocument/2006/relationships/image" Target="../media/image33.png"/><Relationship Id="rId6" Type="http://schemas.openxmlformats.org/officeDocument/2006/relationships/image" Target="../media/image7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5.png"/><Relationship Id="rId6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Relationship Id="rId4" Type="http://schemas.openxmlformats.org/officeDocument/2006/relationships/image" Target="../media/image6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70.png"/><Relationship Id="rId6" Type="http://schemas.openxmlformats.org/officeDocument/2006/relationships/image" Target="../media/image7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73.png"/><Relationship Id="rId6" Type="http://schemas.openxmlformats.org/officeDocument/2006/relationships/image" Target="../media/image8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77.png"/><Relationship Id="rId7" Type="http://schemas.openxmlformats.org/officeDocument/2006/relationships/image" Target="../media/image83.png"/><Relationship Id="rId8" Type="http://schemas.openxmlformats.org/officeDocument/2006/relationships/image" Target="../media/image8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png"/><Relationship Id="rId4" Type="http://schemas.openxmlformats.org/officeDocument/2006/relationships/image" Target="../media/image84.png"/><Relationship Id="rId5" Type="http://schemas.openxmlformats.org/officeDocument/2006/relationships/image" Target="../media/image8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png"/><Relationship Id="rId4" Type="http://schemas.openxmlformats.org/officeDocument/2006/relationships/image" Target="../media/image95.png"/><Relationship Id="rId5" Type="http://schemas.openxmlformats.org/officeDocument/2006/relationships/image" Target="../media/image99.png"/><Relationship Id="rId6" Type="http://schemas.openxmlformats.org/officeDocument/2006/relationships/image" Target="../media/image98.png"/><Relationship Id="rId7" Type="http://schemas.openxmlformats.org/officeDocument/2006/relationships/image" Target="../media/image9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.png"/><Relationship Id="rId4" Type="http://schemas.openxmlformats.org/officeDocument/2006/relationships/image" Target="../media/image29.png"/><Relationship Id="rId5" Type="http://schemas.openxmlformats.org/officeDocument/2006/relationships/image" Target="../media/image33.png"/><Relationship Id="rId6" Type="http://schemas.openxmlformats.org/officeDocument/2006/relationships/image" Target="../media/image10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.png"/><Relationship Id="rId4" Type="http://schemas.openxmlformats.org/officeDocument/2006/relationships/image" Target="../media/image9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.png"/><Relationship Id="rId4" Type="http://schemas.openxmlformats.org/officeDocument/2006/relationships/image" Target="../media/image10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.png"/><Relationship Id="rId4" Type="http://schemas.openxmlformats.org/officeDocument/2006/relationships/image" Target="../media/image8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1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8.png"/><Relationship Id="rId4" Type="http://schemas.openxmlformats.org/officeDocument/2006/relationships/image" Target="../media/image96.png"/><Relationship Id="rId9" Type="http://schemas.openxmlformats.org/officeDocument/2006/relationships/image" Target="../media/image97.png"/><Relationship Id="rId5" Type="http://schemas.openxmlformats.org/officeDocument/2006/relationships/image" Target="../media/image85.png"/><Relationship Id="rId6" Type="http://schemas.openxmlformats.org/officeDocument/2006/relationships/image" Target="../media/image93.png"/><Relationship Id="rId7" Type="http://schemas.openxmlformats.org/officeDocument/2006/relationships/image" Target="../media/image104.png"/><Relationship Id="rId8" Type="http://schemas.openxmlformats.org/officeDocument/2006/relationships/image" Target="../media/image8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4.png"/><Relationship Id="rId4" Type="http://schemas.openxmlformats.org/officeDocument/2006/relationships/image" Target="../media/image106.png"/><Relationship Id="rId5" Type="http://schemas.openxmlformats.org/officeDocument/2006/relationships/image" Target="../media/image103.png"/><Relationship Id="rId6" Type="http://schemas.openxmlformats.org/officeDocument/2006/relationships/image" Target="../media/image102.png"/><Relationship Id="rId7" Type="http://schemas.openxmlformats.org/officeDocument/2006/relationships/image" Target="../media/image10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19.png"/><Relationship Id="rId6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85" name="Google Shape;8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6400" y="3662362"/>
            <a:ext cx="88392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86" name="Google Shape;8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6191250"/>
            <a:ext cx="1219200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/>
        </p:nvSpPr>
        <p:spPr>
          <a:xfrm>
            <a:off x="480298" y="1347787"/>
            <a:ext cx="11231403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FBBF2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Athens Digital Glossa Chronos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1833562" y="2681287"/>
            <a:ext cx="85248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CBD5E1"/>
                </a:solidFill>
                <a:latin typeface="Lato"/>
                <a:ea typeface="Lato"/>
                <a:cs typeface="Lato"/>
                <a:sym typeface="Lato"/>
              </a:rPr>
              <a:t>Retranslations Across Millennia: A Diachronic Contrastive Corpus</a:t>
            </a:r>
            <a:endParaRPr/>
          </a:p>
        </p:txBody>
      </p:sp>
      <p:sp>
        <p:nvSpPr>
          <p:cNvPr id="89" name="Google Shape;89;p13"/>
          <p:cNvSpPr txBox="1"/>
          <p:nvPr/>
        </p:nvSpPr>
        <p:spPr>
          <a:xfrm>
            <a:off x="1676400" y="4033837"/>
            <a:ext cx="88392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Lato"/>
                <a:ea typeface="Lato"/>
                <a:cs typeface="Lato"/>
                <a:sym typeface="Lato"/>
              </a:rPr>
              <a:t>Nikolaos Lavidas, Kiki Nikiforidou, Theodoros Michalareas, Vassilios Symeonidis, Sofia Chionidi, Anastasia Tsiropina, Eleni Plakoutsi, Evangelos Argyropoulos, Vassiliki Geka</a:t>
            </a:r>
            <a:endParaRPr/>
          </a:p>
        </p:txBody>
      </p:sp>
      <p:sp>
        <p:nvSpPr>
          <p:cNvPr id="90" name="Google Shape;90;p13"/>
          <p:cNvSpPr txBox="1"/>
          <p:nvPr/>
        </p:nvSpPr>
        <p:spPr>
          <a:xfrm>
            <a:off x="1676400" y="4738687"/>
            <a:ext cx="8839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BBF24"/>
                </a:solidFill>
                <a:latin typeface="Lato"/>
                <a:ea typeface="Lato"/>
                <a:cs typeface="Lato"/>
                <a:sym typeface="Lato"/>
              </a:rPr>
              <a:t>National and Kapodistrian University of Athens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06" name="Google Shape;20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07" name="Google Shape;20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2971800"/>
            <a:ext cx="4953000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08" name="Google Shape;208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6191250"/>
            <a:ext cx="1219200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2"/>
          <p:cNvSpPr txBox="1"/>
          <p:nvPr/>
        </p:nvSpPr>
        <p:spPr>
          <a:xfrm>
            <a:off x="571500" y="571500"/>
            <a:ext cx="5200650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BBF2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Grammaticalization</a:t>
            </a: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571500" y="1323975"/>
            <a:ext cx="4953000" cy="19050"/>
          </a:xfrm>
          <a:prstGeom prst="rect">
            <a:avLst/>
          </a:prstGeom>
          <a:solidFill>
            <a:srgbClr val="FBBF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211" name="Google Shape;211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2"/>
          <p:cNvSpPr txBox="1"/>
          <p:nvPr/>
        </p:nvSpPr>
        <p:spPr>
          <a:xfrm>
            <a:off x="571500" y="1952625"/>
            <a:ext cx="4953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AthDGC tracks specific paths of grammaticalization within our texts.</a:t>
            </a:r>
            <a:endParaRPr/>
          </a:p>
        </p:txBody>
      </p:sp>
      <p:sp>
        <p:nvSpPr>
          <p:cNvPr id="213" name="Google Shape;213;p22"/>
          <p:cNvSpPr txBox="1"/>
          <p:nvPr/>
        </p:nvSpPr>
        <p:spPr>
          <a:xfrm>
            <a:off x="571500" y="5076825"/>
            <a:ext cx="4953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This allows us to date exactly when a lexical word becomes a grammatical tool.</a:t>
            </a:r>
            <a:endParaRPr/>
          </a:p>
        </p:txBody>
      </p:sp>
      <p:sp>
        <p:nvSpPr>
          <p:cNvPr id="214" name="Google Shape;214;p22"/>
          <p:cNvSpPr txBox="1"/>
          <p:nvPr/>
        </p:nvSpPr>
        <p:spPr>
          <a:xfrm>
            <a:off x="866775" y="3438525"/>
            <a:ext cx="441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Specific Case:</a:t>
            </a: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 We track the verb </a:t>
            </a:r>
            <a:r>
              <a:rPr b="0" i="1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thélō</a:t>
            </a: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 ('to want') in Byzantine texts as it slowly loses its meaning to become the future marker </a:t>
            </a:r>
            <a:r>
              <a:rPr b="0" i="1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tha</a:t>
            </a: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19" name="Google Shape;21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20" name="Google Shape;22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191250"/>
            <a:ext cx="1219200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3"/>
          <p:cNvSpPr txBox="1"/>
          <p:nvPr/>
        </p:nvSpPr>
        <p:spPr>
          <a:xfrm>
            <a:off x="5262562" y="2462212"/>
            <a:ext cx="1666875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BBF24"/>
                </a:solidFill>
                <a:latin typeface="Lato"/>
                <a:ea typeface="Lato"/>
                <a:cs typeface="Lato"/>
                <a:sym typeface="Lato"/>
              </a:rPr>
              <a:t>SECTION 03</a:t>
            </a:r>
            <a:endParaRPr/>
          </a:p>
        </p:txBody>
      </p:sp>
      <p:sp>
        <p:nvSpPr>
          <p:cNvPr id="222" name="Google Shape;222;p23"/>
          <p:cNvSpPr txBox="1"/>
          <p:nvPr/>
        </p:nvSpPr>
        <p:spPr>
          <a:xfrm>
            <a:off x="4995862" y="2928937"/>
            <a:ext cx="2200275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8FAFC"/>
                </a:solidFill>
                <a:latin typeface="Lato"/>
                <a:ea typeface="Lato"/>
                <a:cs typeface="Lato"/>
                <a:sym typeface="Lato"/>
              </a:rPr>
              <a:t>The AthDGC Corpus</a:t>
            </a:r>
            <a:endParaRPr/>
          </a:p>
        </p:txBody>
      </p:sp>
      <p:sp>
        <p:nvSpPr>
          <p:cNvPr id="223" name="Google Shape;223;p23"/>
          <p:cNvSpPr txBox="1"/>
          <p:nvPr/>
        </p:nvSpPr>
        <p:spPr>
          <a:xfrm>
            <a:off x="4681537" y="3509962"/>
            <a:ext cx="28289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CBD5E1"/>
                </a:solidFill>
                <a:latin typeface="Lato"/>
                <a:ea typeface="Lato"/>
                <a:cs typeface="Lato"/>
                <a:sym typeface="Lato"/>
              </a:rPr>
              <a:t>The Texts We Analyze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28" name="Google Shape;22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29" name="Google Shape;22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4125" y="1724025"/>
            <a:ext cx="5286375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30" name="Google Shape;230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6191250"/>
            <a:ext cx="1219200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4"/>
          <p:cNvSpPr txBox="1"/>
          <p:nvPr/>
        </p:nvSpPr>
        <p:spPr>
          <a:xfrm>
            <a:off x="571500" y="2076450"/>
            <a:ext cx="5286375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We did not choose texts randomly. For AthDGC, texts must be:</a:t>
            </a:r>
            <a:endParaRPr/>
          </a:p>
        </p:txBody>
      </p:sp>
      <p:pic>
        <p:nvPicPr>
          <p:cNvPr descr="image.png" id="232" name="Google Shape;232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34125" y="1724025"/>
            <a:ext cx="52863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4"/>
          <p:cNvSpPr txBox="1"/>
          <p:nvPr/>
        </p:nvSpPr>
        <p:spPr>
          <a:xfrm>
            <a:off x="723900" y="2914650"/>
            <a:ext cx="13335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234" name="Google Shape;234;p24"/>
          <p:cNvSpPr txBox="1"/>
          <p:nvPr/>
        </p:nvSpPr>
        <p:spPr>
          <a:xfrm>
            <a:off x="857250" y="2914650"/>
            <a:ext cx="5000625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335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Continuous:</a:t>
            </a: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 Retranslated repeatedly over centuries.</a:t>
            </a:r>
            <a:endParaRPr/>
          </a:p>
        </p:txBody>
      </p:sp>
      <p:sp>
        <p:nvSpPr>
          <p:cNvPr id="235" name="Google Shape;235;p24"/>
          <p:cNvSpPr txBox="1"/>
          <p:nvPr/>
        </p:nvSpPr>
        <p:spPr>
          <a:xfrm>
            <a:off x="723900" y="3743325"/>
            <a:ext cx="13335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236" name="Google Shape;236;p24"/>
          <p:cNvSpPr txBox="1"/>
          <p:nvPr/>
        </p:nvSpPr>
        <p:spPr>
          <a:xfrm>
            <a:off x="857250" y="3743325"/>
            <a:ext cx="5000625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335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Influential:</a:t>
            </a: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 High-register texts that impact the standard language.</a:t>
            </a:r>
            <a:endParaRPr/>
          </a:p>
        </p:txBody>
      </p:sp>
      <p:sp>
        <p:nvSpPr>
          <p:cNvPr id="237" name="Google Shape;237;p24"/>
          <p:cNvSpPr txBox="1"/>
          <p:nvPr/>
        </p:nvSpPr>
        <p:spPr>
          <a:xfrm>
            <a:off x="723900" y="4572000"/>
            <a:ext cx="13335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238" name="Google Shape;238;p24"/>
          <p:cNvSpPr txBox="1"/>
          <p:nvPr/>
        </p:nvSpPr>
        <p:spPr>
          <a:xfrm>
            <a:off x="857250" y="4572000"/>
            <a:ext cx="5000625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335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Parallel:</a:t>
            </a: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 Available in both Greek and Germanic varieties.</a:t>
            </a:r>
            <a:endParaRPr/>
          </a:p>
        </p:txBody>
      </p:sp>
      <p:sp>
        <p:nvSpPr>
          <p:cNvPr id="239" name="Google Shape;239;p24"/>
          <p:cNvSpPr txBox="1"/>
          <p:nvPr/>
        </p:nvSpPr>
        <p:spPr>
          <a:xfrm>
            <a:off x="571500" y="571500"/>
            <a:ext cx="11601450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BBF2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Criteria for Text Selection</a:t>
            </a:r>
            <a:endParaRPr/>
          </a:p>
        </p:txBody>
      </p:sp>
      <p:sp>
        <p:nvSpPr>
          <p:cNvPr id="240" name="Google Shape;240;p24"/>
          <p:cNvSpPr/>
          <p:nvPr/>
        </p:nvSpPr>
        <p:spPr>
          <a:xfrm>
            <a:off x="571500" y="1323975"/>
            <a:ext cx="11049000" cy="19050"/>
          </a:xfrm>
          <a:prstGeom prst="rect">
            <a:avLst/>
          </a:prstGeom>
          <a:solidFill>
            <a:srgbClr val="FBBF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45" name="Google Shape;24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46" name="Google Shape;24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191250"/>
            <a:ext cx="1219200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5"/>
          <p:cNvSpPr txBox="1"/>
          <p:nvPr/>
        </p:nvSpPr>
        <p:spPr>
          <a:xfrm>
            <a:off x="571500" y="571500"/>
            <a:ext cx="5200650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BBF2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Greek Corpus</a:t>
            </a:r>
            <a:endParaRPr/>
          </a:p>
        </p:txBody>
      </p:sp>
      <p:sp>
        <p:nvSpPr>
          <p:cNvPr id="248" name="Google Shape;248;p25"/>
          <p:cNvSpPr/>
          <p:nvPr/>
        </p:nvSpPr>
        <p:spPr>
          <a:xfrm>
            <a:off x="571500" y="1323975"/>
            <a:ext cx="4953000" cy="19050"/>
          </a:xfrm>
          <a:prstGeom prst="rect">
            <a:avLst/>
          </a:prstGeom>
          <a:solidFill>
            <a:srgbClr val="FBBF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249" name="Google Shape;249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5"/>
          <p:cNvSpPr txBox="1"/>
          <p:nvPr/>
        </p:nvSpPr>
        <p:spPr>
          <a:xfrm>
            <a:off x="571500" y="1952625"/>
            <a:ext cx="4953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Our Greek data spans the entire history of the language.</a:t>
            </a:r>
            <a:endParaRPr/>
          </a:p>
        </p:txBody>
      </p:sp>
      <p:sp>
        <p:nvSpPr>
          <p:cNvPr id="251" name="Google Shape;251;p25"/>
          <p:cNvSpPr txBox="1"/>
          <p:nvPr/>
        </p:nvSpPr>
        <p:spPr>
          <a:xfrm>
            <a:off x="819150" y="2933700"/>
            <a:ext cx="13335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252" name="Google Shape;252;p25"/>
          <p:cNvSpPr txBox="1"/>
          <p:nvPr/>
        </p:nvSpPr>
        <p:spPr>
          <a:xfrm>
            <a:off x="952500" y="2933700"/>
            <a:ext cx="457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335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Classical:</a:t>
            </a: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 Homeric Epics (8th c. BC).</a:t>
            </a:r>
            <a:endParaRPr/>
          </a:p>
        </p:txBody>
      </p:sp>
      <p:sp>
        <p:nvSpPr>
          <p:cNvPr id="253" name="Google Shape;253;p25"/>
          <p:cNvSpPr txBox="1"/>
          <p:nvPr/>
        </p:nvSpPr>
        <p:spPr>
          <a:xfrm>
            <a:off x="819150" y="3419475"/>
            <a:ext cx="13335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254" name="Google Shape;254;p25"/>
          <p:cNvSpPr txBox="1"/>
          <p:nvPr/>
        </p:nvSpPr>
        <p:spPr>
          <a:xfrm>
            <a:off x="952500" y="3419475"/>
            <a:ext cx="457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335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Koine:</a:t>
            </a: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 The New Testament (1st c. AD).</a:t>
            </a:r>
            <a:endParaRPr/>
          </a:p>
        </p:txBody>
      </p:sp>
      <p:sp>
        <p:nvSpPr>
          <p:cNvPr id="255" name="Google Shape;255;p25"/>
          <p:cNvSpPr txBox="1"/>
          <p:nvPr/>
        </p:nvSpPr>
        <p:spPr>
          <a:xfrm>
            <a:off x="819150" y="3905250"/>
            <a:ext cx="13335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256" name="Google Shape;256;p25"/>
          <p:cNvSpPr txBox="1"/>
          <p:nvPr/>
        </p:nvSpPr>
        <p:spPr>
          <a:xfrm>
            <a:off x="952500" y="3905250"/>
            <a:ext cx="457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335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Byzantine:</a:t>
            </a: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 Chronicles (Sphrantzes).</a:t>
            </a:r>
            <a:endParaRPr/>
          </a:p>
        </p:txBody>
      </p:sp>
      <p:sp>
        <p:nvSpPr>
          <p:cNvPr id="257" name="Google Shape;257;p25"/>
          <p:cNvSpPr txBox="1"/>
          <p:nvPr/>
        </p:nvSpPr>
        <p:spPr>
          <a:xfrm>
            <a:off x="819150" y="4391025"/>
            <a:ext cx="13335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258" name="Google Shape;258;p25"/>
          <p:cNvSpPr txBox="1"/>
          <p:nvPr/>
        </p:nvSpPr>
        <p:spPr>
          <a:xfrm>
            <a:off x="952500" y="4391025"/>
            <a:ext cx="457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335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Modern:</a:t>
            </a: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 20th c. Vernacular Translations.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63" name="Google Shape;26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64" name="Google Shape;26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1724025"/>
            <a:ext cx="5286375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65" name="Google Shape;265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4125" y="1724025"/>
            <a:ext cx="5286375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66" name="Google Shape;266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6191250"/>
            <a:ext cx="1219200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6"/>
          <p:cNvSpPr txBox="1"/>
          <p:nvPr/>
        </p:nvSpPr>
        <p:spPr>
          <a:xfrm>
            <a:off x="914400" y="2238375"/>
            <a:ext cx="4830603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FBBF24"/>
                </a:solidFill>
                <a:latin typeface="Lato"/>
                <a:ea typeface="Lato"/>
                <a:cs typeface="Lato"/>
                <a:sym typeface="Lato"/>
              </a:rPr>
              <a:t>The Backbone</a:t>
            </a:r>
            <a:endParaRPr/>
          </a:p>
        </p:txBody>
      </p:sp>
      <p:sp>
        <p:nvSpPr>
          <p:cNvPr id="268" name="Google Shape;268;p26"/>
          <p:cNvSpPr txBox="1"/>
          <p:nvPr/>
        </p:nvSpPr>
        <p:spPr>
          <a:xfrm>
            <a:off x="914400" y="2886075"/>
            <a:ext cx="4600575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The NT is the backbone of AthDGC because it is the most translated text in history.</a:t>
            </a:r>
            <a:endParaRPr/>
          </a:p>
        </p:txBody>
      </p:sp>
      <p:sp>
        <p:nvSpPr>
          <p:cNvPr id="269" name="Google Shape;269;p26"/>
          <p:cNvSpPr txBox="1"/>
          <p:nvPr/>
        </p:nvSpPr>
        <p:spPr>
          <a:xfrm>
            <a:off x="6677025" y="2066925"/>
            <a:ext cx="4830603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FBBF24"/>
                </a:solidFill>
                <a:latin typeface="Lato"/>
                <a:ea typeface="Lato"/>
                <a:cs typeface="Lato"/>
                <a:sym typeface="Lato"/>
              </a:rPr>
              <a:t>Constant Variable</a:t>
            </a:r>
            <a:endParaRPr/>
          </a:p>
        </p:txBody>
      </p:sp>
      <p:sp>
        <p:nvSpPr>
          <p:cNvPr id="270" name="Google Shape;270;p26"/>
          <p:cNvSpPr txBox="1"/>
          <p:nvPr/>
        </p:nvSpPr>
        <p:spPr>
          <a:xfrm>
            <a:off x="6677025" y="2714625"/>
            <a:ext cx="4600575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It acts as a "constant variable"—the meaning remains the same, so any change in wording reflects a change in grammar, not content.</a:t>
            </a:r>
            <a:endParaRPr/>
          </a:p>
        </p:txBody>
      </p:sp>
      <p:sp>
        <p:nvSpPr>
          <p:cNvPr id="271" name="Google Shape;271;p26"/>
          <p:cNvSpPr txBox="1"/>
          <p:nvPr/>
        </p:nvSpPr>
        <p:spPr>
          <a:xfrm>
            <a:off x="571500" y="571500"/>
            <a:ext cx="11601450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BBF2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Why the New Testament?</a:t>
            </a:r>
            <a:endParaRPr/>
          </a:p>
        </p:txBody>
      </p:sp>
      <p:sp>
        <p:nvSpPr>
          <p:cNvPr id="272" name="Google Shape;272;p26"/>
          <p:cNvSpPr/>
          <p:nvPr/>
        </p:nvSpPr>
        <p:spPr>
          <a:xfrm>
            <a:off x="571500" y="1323975"/>
            <a:ext cx="11049000" cy="19050"/>
          </a:xfrm>
          <a:prstGeom prst="rect">
            <a:avLst/>
          </a:prstGeom>
          <a:solidFill>
            <a:srgbClr val="FBBF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77" name="Google Shape;27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78" name="Google Shape;27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1724025"/>
            <a:ext cx="3492549" cy="2828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79" name="Google Shape;279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49799" y="1724025"/>
            <a:ext cx="3492549" cy="2828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80" name="Google Shape;280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28099" y="1724025"/>
            <a:ext cx="3492549" cy="2828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81" name="Google Shape;281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6191250"/>
            <a:ext cx="1219200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7"/>
          <p:cNvSpPr txBox="1"/>
          <p:nvPr/>
        </p:nvSpPr>
        <p:spPr>
          <a:xfrm>
            <a:off x="1897647" y="2781300"/>
            <a:ext cx="840105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E2E8F0"/>
                </a:solidFill>
                <a:latin typeface="Lato"/>
                <a:ea typeface="Lato"/>
                <a:cs typeface="Lato"/>
                <a:sym typeface="Lato"/>
              </a:rPr>
              <a:t>Gothic</a:t>
            </a:r>
            <a:endParaRPr/>
          </a:p>
        </p:txBody>
      </p:sp>
      <p:sp>
        <p:nvSpPr>
          <p:cNvPr id="283" name="Google Shape;283;p27"/>
          <p:cNvSpPr txBox="1"/>
          <p:nvPr/>
        </p:nvSpPr>
        <p:spPr>
          <a:xfrm>
            <a:off x="1608087" y="3429000"/>
            <a:ext cx="1419225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Wulfila's Bible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 (4th c. AD)</a:t>
            </a:r>
            <a:endParaRPr/>
          </a:p>
        </p:txBody>
      </p:sp>
      <p:sp>
        <p:nvSpPr>
          <p:cNvPr id="284" name="Google Shape;284;p27"/>
          <p:cNvSpPr txBox="1"/>
          <p:nvPr/>
        </p:nvSpPr>
        <p:spPr>
          <a:xfrm>
            <a:off x="5390911" y="2781300"/>
            <a:ext cx="1410176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E2E8F0"/>
                </a:solidFill>
                <a:latin typeface="Lato"/>
                <a:ea typeface="Lato"/>
                <a:cs typeface="Lato"/>
                <a:sym typeface="Lato"/>
              </a:rPr>
              <a:t>Old English</a:t>
            </a:r>
            <a:endParaRPr/>
          </a:p>
        </p:txBody>
      </p:sp>
      <p:sp>
        <p:nvSpPr>
          <p:cNvPr id="285" name="Google Shape;285;p27"/>
          <p:cNvSpPr txBox="1"/>
          <p:nvPr/>
        </p:nvSpPr>
        <p:spPr>
          <a:xfrm>
            <a:off x="5257800" y="3429000"/>
            <a:ext cx="1676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Ælfric's Homilies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 (10th c. AD)</a:t>
            </a:r>
            <a:endParaRPr/>
          </a:p>
        </p:txBody>
      </p:sp>
      <p:sp>
        <p:nvSpPr>
          <p:cNvPr id="286" name="Google Shape;286;p27"/>
          <p:cNvSpPr txBox="1"/>
          <p:nvPr/>
        </p:nvSpPr>
        <p:spPr>
          <a:xfrm>
            <a:off x="8899177" y="2781300"/>
            <a:ext cx="1950243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E2E8F0"/>
                </a:solidFill>
                <a:latin typeface="Lato"/>
                <a:ea typeface="Lato"/>
                <a:cs typeface="Lato"/>
                <a:sym typeface="Lato"/>
              </a:rPr>
              <a:t>Modern English</a:t>
            </a:r>
            <a:endParaRPr/>
          </a:p>
        </p:txBody>
      </p:sp>
      <p:sp>
        <p:nvSpPr>
          <p:cNvPr id="287" name="Google Shape;287;p27"/>
          <p:cNvSpPr txBox="1"/>
          <p:nvPr/>
        </p:nvSpPr>
        <p:spPr>
          <a:xfrm>
            <a:off x="9283749" y="3429000"/>
            <a:ext cx="11811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King James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 (17th c. AD)</a:t>
            </a:r>
            <a:endParaRPr/>
          </a:p>
        </p:txBody>
      </p:sp>
      <p:pic>
        <p:nvPicPr>
          <p:cNvPr descr="image.png" id="288" name="Google Shape;288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08150" y="2066925"/>
            <a:ext cx="4191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89" name="Google Shape;289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29300" y="2066925"/>
            <a:ext cx="5334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90" name="Google Shape;290;p2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607599" y="2066925"/>
            <a:ext cx="53340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7"/>
          <p:cNvSpPr txBox="1"/>
          <p:nvPr/>
        </p:nvSpPr>
        <p:spPr>
          <a:xfrm>
            <a:off x="571500" y="571500"/>
            <a:ext cx="11601450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BBF2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Germanic Corpus</a:t>
            </a:r>
            <a:endParaRPr/>
          </a:p>
        </p:txBody>
      </p:sp>
      <p:sp>
        <p:nvSpPr>
          <p:cNvPr id="292" name="Google Shape;292;p27"/>
          <p:cNvSpPr/>
          <p:nvPr/>
        </p:nvSpPr>
        <p:spPr>
          <a:xfrm>
            <a:off x="571500" y="1323975"/>
            <a:ext cx="11049000" cy="19050"/>
          </a:xfrm>
          <a:prstGeom prst="rect">
            <a:avLst/>
          </a:prstGeom>
          <a:solidFill>
            <a:srgbClr val="FBBF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97" name="Google Shape;29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98" name="Google Shape;29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4125" y="1724025"/>
            <a:ext cx="5286375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99" name="Google Shape;299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6191250"/>
            <a:ext cx="1219200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8"/>
          <p:cNvSpPr txBox="1"/>
          <p:nvPr/>
        </p:nvSpPr>
        <p:spPr>
          <a:xfrm>
            <a:off x="571500" y="2700337"/>
            <a:ext cx="5286375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Wulfila's Gothic translation is the earliest Germanic text of substantial length.</a:t>
            </a:r>
            <a:endParaRPr/>
          </a:p>
        </p:txBody>
      </p:sp>
      <p:sp>
        <p:nvSpPr>
          <p:cNvPr id="301" name="Google Shape;301;p28"/>
          <p:cNvSpPr txBox="1"/>
          <p:nvPr/>
        </p:nvSpPr>
        <p:spPr>
          <a:xfrm>
            <a:off x="571500" y="3614737"/>
            <a:ext cx="5286375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It is a direct translation from Greek, often preserving Greek word order and case usage that disappeared in later Germanic.</a:t>
            </a:r>
            <a:endParaRPr/>
          </a:p>
        </p:txBody>
      </p:sp>
      <p:pic>
        <p:nvPicPr>
          <p:cNvPr descr="image.png" id="302" name="Google Shape;302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34125" y="1724025"/>
            <a:ext cx="52863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8"/>
          <p:cNvSpPr txBox="1"/>
          <p:nvPr/>
        </p:nvSpPr>
        <p:spPr>
          <a:xfrm>
            <a:off x="571500" y="571500"/>
            <a:ext cx="11601450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BBF2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Gothic: The Critical Link</a:t>
            </a:r>
            <a:endParaRPr/>
          </a:p>
        </p:txBody>
      </p:sp>
      <p:sp>
        <p:nvSpPr>
          <p:cNvPr id="304" name="Google Shape;304;p28"/>
          <p:cNvSpPr/>
          <p:nvPr/>
        </p:nvSpPr>
        <p:spPr>
          <a:xfrm>
            <a:off x="571500" y="1323975"/>
            <a:ext cx="11049000" cy="19050"/>
          </a:xfrm>
          <a:prstGeom prst="rect">
            <a:avLst/>
          </a:prstGeom>
          <a:solidFill>
            <a:srgbClr val="FBBF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09" name="Google Shape;30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10" name="Google Shape;310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191250"/>
            <a:ext cx="1219200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9"/>
          <p:cNvSpPr txBox="1"/>
          <p:nvPr/>
        </p:nvSpPr>
        <p:spPr>
          <a:xfrm>
            <a:off x="5262562" y="2462212"/>
            <a:ext cx="1666875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BBF24"/>
                </a:solidFill>
                <a:latin typeface="Lato"/>
                <a:ea typeface="Lato"/>
                <a:cs typeface="Lato"/>
                <a:sym typeface="Lato"/>
              </a:rPr>
              <a:t>SECTION 04</a:t>
            </a:r>
            <a:endParaRPr/>
          </a:p>
        </p:txBody>
      </p:sp>
      <p:sp>
        <p:nvSpPr>
          <p:cNvPr id="312" name="Google Shape;312;p29"/>
          <p:cNvSpPr txBox="1"/>
          <p:nvPr/>
        </p:nvSpPr>
        <p:spPr>
          <a:xfrm>
            <a:off x="5365908" y="2928937"/>
            <a:ext cx="1460182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8FAFC"/>
                </a:solidFill>
                <a:latin typeface="Lato"/>
                <a:ea typeface="Lato"/>
                <a:cs typeface="Lato"/>
                <a:sym typeface="Lato"/>
              </a:rPr>
              <a:t>Methodology</a:t>
            </a:r>
            <a:endParaRPr/>
          </a:p>
        </p:txBody>
      </p:sp>
      <p:sp>
        <p:nvSpPr>
          <p:cNvPr id="313" name="Google Shape;313;p29"/>
          <p:cNvSpPr txBox="1"/>
          <p:nvPr/>
        </p:nvSpPr>
        <p:spPr>
          <a:xfrm>
            <a:off x="4224337" y="3509962"/>
            <a:ext cx="37433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CBD5E1"/>
                </a:solidFill>
                <a:latin typeface="Lato"/>
                <a:ea typeface="Lato"/>
                <a:cs typeface="Lato"/>
                <a:sym typeface="Lato"/>
              </a:rPr>
              <a:t>How We Annotate &amp; Analyze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18" name="Google Shape;31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19" name="Google Shape;31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1724025"/>
            <a:ext cx="5286375" cy="2847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20" name="Google Shape;320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4125" y="1724025"/>
            <a:ext cx="5286375" cy="2847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21" name="Google Shape;321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6191250"/>
            <a:ext cx="1219200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0"/>
          <p:cNvSpPr txBox="1"/>
          <p:nvPr/>
        </p:nvSpPr>
        <p:spPr>
          <a:xfrm>
            <a:off x="914400" y="2066925"/>
            <a:ext cx="4830603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FBBF24"/>
                </a:solidFill>
                <a:latin typeface="Lato"/>
                <a:ea typeface="Lato"/>
                <a:cs typeface="Lato"/>
                <a:sym typeface="Lato"/>
              </a:rPr>
              <a:t>Standardization</a:t>
            </a:r>
            <a:endParaRPr/>
          </a:p>
        </p:txBody>
      </p:sp>
      <p:sp>
        <p:nvSpPr>
          <p:cNvPr id="323" name="Google Shape;323;p30"/>
          <p:cNvSpPr txBox="1"/>
          <p:nvPr/>
        </p:nvSpPr>
        <p:spPr>
          <a:xfrm>
            <a:off x="914400" y="2714625"/>
            <a:ext cx="46005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AthDGC adopts the PROIEL guidelines (Pragmatic Resources in Old Indo-European Languages) to ensure international compatibility (Oslo, Oxford).</a:t>
            </a:r>
            <a:endParaRPr/>
          </a:p>
        </p:txBody>
      </p:sp>
      <p:sp>
        <p:nvSpPr>
          <p:cNvPr id="324" name="Google Shape;324;p30"/>
          <p:cNvSpPr txBox="1"/>
          <p:nvPr/>
        </p:nvSpPr>
        <p:spPr>
          <a:xfrm>
            <a:off x="6677025" y="2238375"/>
            <a:ext cx="4830603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FBBF24"/>
                </a:solidFill>
                <a:latin typeface="Lato"/>
                <a:ea typeface="Lato"/>
                <a:cs typeface="Lato"/>
                <a:sym typeface="Lato"/>
              </a:rPr>
              <a:t>Compatibility</a:t>
            </a:r>
            <a:endParaRPr/>
          </a:p>
        </p:txBody>
      </p:sp>
      <p:sp>
        <p:nvSpPr>
          <p:cNvPr id="325" name="Google Shape;325;p30"/>
          <p:cNvSpPr txBox="1"/>
          <p:nvPr/>
        </p:nvSpPr>
        <p:spPr>
          <a:xfrm>
            <a:off x="6677025" y="2886075"/>
            <a:ext cx="4600575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This allows our data to be merged with other global historical treebanks, creating a massive unified resource.</a:t>
            </a:r>
            <a:endParaRPr/>
          </a:p>
        </p:txBody>
      </p:sp>
      <p:sp>
        <p:nvSpPr>
          <p:cNvPr id="326" name="Google Shape;326;p30"/>
          <p:cNvSpPr txBox="1"/>
          <p:nvPr/>
        </p:nvSpPr>
        <p:spPr>
          <a:xfrm>
            <a:off x="571500" y="571500"/>
            <a:ext cx="11601450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BBF2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PROIEL Framework</a:t>
            </a:r>
            <a:endParaRPr/>
          </a:p>
        </p:txBody>
      </p:sp>
      <p:sp>
        <p:nvSpPr>
          <p:cNvPr id="327" name="Google Shape;327;p30"/>
          <p:cNvSpPr/>
          <p:nvPr/>
        </p:nvSpPr>
        <p:spPr>
          <a:xfrm>
            <a:off x="571500" y="1323975"/>
            <a:ext cx="11049000" cy="19050"/>
          </a:xfrm>
          <a:prstGeom prst="rect">
            <a:avLst/>
          </a:prstGeom>
          <a:solidFill>
            <a:srgbClr val="FBBF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32" name="Google Shape;33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33" name="Google Shape;33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4125" y="1724025"/>
            <a:ext cx="5286375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34" name="Google Shape;334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6191250"/>
            <a:ext cx="1219200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1"/>
          <p:cNvSpPr txBox="1"/>
          <p:nvPr/>
        </p:nvSpPr>
        <p:spPr>
          <a:xfrm>
            <a:off x="571500" y="2700337"/>
            <a:ext cx="5286375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We use Dependency Grammar because it handles the </a:t>
            </a:r>
            <a:r>
              <a:rPr b="1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free word order</a:t>
            </a: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 of Ancient Greek perfectly.</a:t>
            </a:r>
            <a:endParaRPr/>
          </a:p>
        </p:txBody>
      </p:sp>
      <p:sp>
        <p:nvSpPr>
          <p:cNvPr id="336" name="Google Shape;336;p31"/>
          <p:cNvSpPr txBox="1"/>
          <p:nvPr/>
        </p:nvSpPr>
        <p:spPr>
          <a:xfrm>
            <a:off x="571500" y="3614737"/>
            <a:ext cx="5286375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Instead of linear trees, we map non-linear relationships (Head → Dependent) regardless of position.</a:t>
            </a:r>
            <a:endParaRPr/>
          </a:p>
        </p:txBody>
      </p:sp>
      <p:pic>
        <p:nvPicPr>
          <p:cNvPr descr="image.png" id="337" name="Google Shape;337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34125" y="1724025"/>
            <a:ext cx="52863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1"/>
          <p:cNvSpPr txBox="1"/>
          <p:nvPr/>
        </p:nvSpPr>
        <p:spPr>
          <a:xfrm>
            <a:off x="571500" y="571500"/>
            <a:ext cx="11601450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BBF2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Dependency Grammar</a:t>
            </a:r>
            <a:endParaRPr/>
          </a:p>
        </p:txBody>
      </p:sp>
      <p:sp>
        <p:nvSpPr>
          <p:cNvPr id="339" name="Google Shape;339;p31"/>
          <p:cNvSpPr/>
          <p:nvPr/>
        </p:nvSpPr>
        <p:spPr>
          <a:xfrm>
            <a:off x="571500" y="1323975"/>
            <a:ext cx="11049000" cy="19050"/>
          </a:xfrm>
          <a:prstGeom prst="rect">
            <a:avLst/>
          </a:prstGeom>
          <a:solidFill>
            <a:srgbClr val="FBBF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95" name="Google Shape;9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96" name="Google Shape;9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191250"/>
            <a:ext cx="1219200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/>
        </p:nvSpPr>
        <p:spPr>
          <a:xfrm>
            <a:off x="5262562" y="2462212"/>
            <a:ext cx="1666875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BBF24"/>
                </a:solidFill>
                <a:latin typeface="Lato"/>
                <a:ea typeface="Lato"/>
                <a:cs typeface="Lato"/>
                <a:sym typeface="Lato"/>
              </a:rPr>
              <a:t>SECTION 01</a:t>
            </a:r>
            <a:endParaRPr/>
          </a:p>
        </p:txBody>
      </p:sp>
      <p:sp>
        <p:nvSpPr>
          <p:cNvPr id="98" name="Google Shape;98;p14"/>
          <p:cNvSpPr txBox="1"/>
          <p:nvPr/>
        </p:nvSpPr>
        <p:spPr>
          <a:xfrm>
            <a:off x="5105876" y="2928937"/>
            <a:ext cx="1980247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8FAFC"/>
                </a:solidFill>
                <a:latin typeface="Lato"/>
                <a:ea typeface="Lato"/>
                <a:cs typeface="Lato"/>
                <a:sym typeface="Lato"/>
              </a:rPr>
              <a:t>The Project Vision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4633912" y="3509962"/>
            <a:ext cx="29241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CBD5E1"/>
                </a:solidFill>
                <a:latin typeface="Lato"/>
                <a:ea typeface="Lato"/>
                <a:cs typeface="Lato"/>
                <a:sym typeface="Lato"/>
              </a:rPr>
              <a:t>Why AthDGC Matters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44" name="Google Shape;34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45" name="Google Shape;34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1724025"/>
            <a:ext cx="3492549" cy="3171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46" name="Google Shape;346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49799" y="1724025"/>
            <a:ext cx="3492549" cy="3171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47" name="Google Shape;347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28099" y="1724025"/>
            <a:ext cx="3492549" cy="3171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48" name="Google Shape;348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6191250"/>
            <a:ext cx="1219200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2"/>
          <p:cNvSpPr txBox="1"/>
          <p:nvPr/>
        </p:nvSpPr>
        <p:spPr>
          <a:xfrm>
            <a:off x="1372582" y="2952750"/>
            <a:ext cx="1890236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E2E8F0"/>
                </a:solidFill>
                <a:latin typeface="Lato"/>
                <a:ea typeface="Lato"/>
                <a:cs typeface="Lato"/>
                <a:sym typeface="Lato"/>
              </a:rPr>
              <a:t>1. Tokenization</a:t>
            </a:r>
            <a:endParaRPr/>
          </a:p>
        </p:txBody>
      </p:sp>
      <p:sp>
        <p:nvSpPr>
          <p:cNvPr id="350" name="Google Shape;350;p32"/>
          <p:cNvSpPr txBox="1"/>
          <p:nvPr/>
        </p:nvSpPr>
        <p:spPr>
          <a:xfrm>
            <a:off x="866775" y="3600450"/>
            <a:ext cx="2901999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Splitting continuous text into individual words/tokens.</a:t>
            </a:r>
            <a:endParaRPr/>
          </a:p>
        </p:txBody>
      </p:sp>
      <p:sp>
        <p:nvSpPr>
          <p:cNvPr id="351" name="Google Shape;351;p32"/>
          <p:cNvSpPr txBox="1"/>
          <p:nvPr/>
        </p:nvSpPr>
        <p:spPr>
          <a:xfrm>
            <a:off x="5025866" y="2781300"/>
            <a:ext cx="2140267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E2E8F0"/>
                </a:solidFill>
                <a:latin typeface="Lato"/>
                <a:ea typeface="Lato"/>
                <a:cs typeface="Lato"/>
                <a:sym typeface="Lato"/>
              </a:rPr>
              <a:t>2. Morph-Tagging</a:t>
            </a:r>
            <a:endParaRPr/>
          </a:p>
        </p:txBody>
      </p:sp>
      <p:sp>
        <p:nvSpPr>
          <p:cNvPr id="352" name="Google Shape;352;p32"/>
          <p:cNvSpPr txBox="1"/>
          <p:nvPr/>
        </p:nvSpPr>
        <p:spPr>
          <a:xfrm>
            <a:off x="4645074" y="3429000"/>
            <a:ext cx="2901999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Assigning Case, Gender, Number, Tense to every word.</a:t>
            </a:r>
            <a:endParaRPr/>
          </a:p>
        </p:txBody>
      </p:sp>
      <p:sp>
        <p:nvSpPr>
          <p:cNvPr id="353" name="Google Shape;353;p32"/>
          <p:cNvSpPr txBox="1"/>
          <p:nvPr/>
        </p:nvSpPr>
        <p:spPr>
          <a:xfrm>
            <a:off x="9274224" y="2781300"/>
            <a:ext cx="1200150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E2E8F0"/>
                </a:solidFill>
                <a:latin typeface="Lato"/>
                <a:ea typeface="Lato"/>
                <a:cs typeface="Lato"/>
                <a:sym typeface="Lato"/>
              </a:rPr>
              <a:t>3. Parsing</a:t>
            </a:r>
            <a:endParaRPr/>
          </a:p>
        </p:txBody>
      </p:sp>
      <p:sp>
        <p:nvSpPr>
          <p:cNvPr id="354" name="Google Shape;354;p32"/>
          <p:cNvSpPr txBox="1"/>
          <p:nvPr/>
        </p:nvSpPr>
        <p:spPr>
          <a:xfrm>
            <a:off x="8423374" y="3429000"/>
            <a:ext cx="2901999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Manually connecting words to define syntactic roles (Subject, Object).</a:t>
            </a:r>
            <a:endParaRPr/>
          </a:p>
        </p:txBody>
      </p:sp>
      <p:pic>
        <p:nvPicPr>
          <p:cNvPr descr="image.png" id="355" name="Google Shape;355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36725" y="2238375"/>
            <a:ext cx="3619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56" name="Google Shape;356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57875" y="2066925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57" name="Google Shape;357;p3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607599" y="2066925"/>
            <a:ext cx="53340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2"/>
          <p:cNvSpPr txBox="1"/>
          <p:nvPr/>
        </p:nvSpPr>
        <p:spPr>
          <a:xfrm>
            <a:off x="571500" y="571500"/>
            <a:ext cx="11601450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BBF2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Annotation Workflow</a:t>
            </a:r>
            <a:endParaRPr/>
          </a:p>
        </p:txBody>
      </p:sp>
      <p:sp>
        <p:nvSpPr>
          <p:cNvPr id="359" name="Google Shape;359;p32"/>
          <p:cNvSpPr/>
          <p:nvPr/>
        </p:nvSpPr>
        <p:spPr>
          <a:xfrm>
            <a:off x="571500" y="1323975"/>
            <a:ext cx="11049000" cy="19050"/>
          </a:xfrm>
          <a:prstGeom prst="rect">
            <a:avLst/>
          </a:prstGeom>
          <a:solidFill>
            <a:srgbClr val="FBBF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64" name="Google Shape;36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65" name="Google Shape;365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1724025"/>
            <a:ext cx="5286375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66" name="Google Shape;366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4125" y="1724025"/>
            <a:ext cx="5286375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67" name="Google Shape;367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6191250"/>
            <a:ext cx="1219200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3"/>
          <p:cNvSpPr txBox="1"/>
          <p:nvPr/>
        </p:nvSpPr>
        <p:spPr>
          <a:xfrm>
            <a:off x="914400" y="2066925"/>
            <a:ext cx="4830603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FBBF24"/>
                </a:solidFill>
                <a:latin typeface="Lato"/>
                <a:ea typeface="Lato"/>
                <a:cs typeface="Lato"/>
                <a:sym typeface="Lato"/>
              </a:rPr>
              <a:t>The Problem</a:t>
            </a:r>
            <a:endParaRPr/>
          </a:p>
        </p:txBody>
      </p:sp>
      <p:sp>
        <p:nvSpPr>
          <p:cNvPr id="369" name="Google Shape;369;p33"/>
          <p:cNvSpPr txBox="1"/>
          <p:nvPr/>
        </p:nvSpPr>
        <p:spPr>
          <a:xfrm>
            <a:off x="914400" y="2714625"/>
            <a:ext cx="4600575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Greek is a "Pro-Drop" language (subjects are omitted).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1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Example:</a:t>
            </a: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 "Lego" means "I speak" (No "I").</a:t>
            </a:r>
            <a:endParaRPr/>
          </a:p>
        </p:txBody>
      </p:sp>
      <p:sp>
        <p:nvSpPr>
          <p:cNvPr id="370" name="Google Shape;370;p33"/>
          <p:cNvSpPr txBox="1"/>
          <p:nvPr/>
        </p:nvSpPr>
        <p:spPr>
          <a:xfrm>
            <a:off x="6677025" y="2066925"/>
            <a:ext cx="4830603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FBBF24"/>
                </a:solidFill>
                <a:latin typeface="Lato"/>
                <a:ea typeface="Lato"/>
                <a:cs typeface="Lato"/>
                <a:sym typeface="Lato"/>
              </a:rPr>
              <a:t>The Solution</a:t>
            </a:r>
            <a:endParaRPr/>
          </a:p>
        </p:txBody>
      </p:sp>
      <p:sp>
        <p:nvSpPr>
          <p:cNvPr id="371" name="Google Shape;371;p33"/>
          <p:cNvSpPr txBox="1"/>
          <p:nvPr/>
        </p:nvSpPr>
        <p:spPr>
          <a:xfrm>
            <a:off x="6677025" y="2714625"/>
            <a:ext cx="4600575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We insert "empty nodes" in the syntax tree to represent these implied subjects, preserving valency counts.</a:t>
            </a:r>
            <a:endParaRPr/>
          </a:p>
        </p:txBody>
      </p:sp>
      <p:sp>
        <p:nvSpPr>
          <p:cNvPr id="372" name="Google Shape;372;p33"/>
          <p:cNvSpPr txBox="1"/>
          <p:nvPr/>
        </p:nvSpPr>
        <p:spPr>
          <a:xfrm>
            <a:off x="571500" y="571500"/>
            <a:ext cx="11601450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BBF2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Methodology Challenge: Null Subjects</a:t>
            </a:r>
            <a:endParaRPr/>
          </a:p>
        </p:txBody>
      </p:sp>
      <p:sp>
        <p:nvSpPr>
          <p:cNvPr id="373" name="Google Shape;373;p33"/>
          <p:cNvSpPr/>
          <p:nvPr/>
        </p:nvSpPr>
        <p:spPr>
          <a:xfrm>
            <a:off x="571500" y="1323975"/>
            <a:ext cx="11049000" cy="19050"/>
          </a:xfrm>
          <a:prstGeom prst="rect">
            <a:avLst/>
          </a:prstGeom>
          <a:solidFill>
            <a:srgbClr val="FBBF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78" name="Google Shape;37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79" name="Google Shape;37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191250"/>
            <a:ext cx="1219200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4"/>
          <p:cNvSpPr txBox="1"/>
          <p:nvPr/>
        </p:nvSpPr>
        <p:spPr>
          <a:xfrm>
            <a:off x="5262562" y="2462212"/>
            <a:ext cx="1666875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BBF24"/>
                </a:solidFill>
                <a:latin typeface="Lato"/>
                <a:ea typeface="Lato"/>
                <a:cs typeface="Lato"/>
                <a:sym typeface="Lato"/>
              </a:rPr>
              <a:t>SECTION 05</a:t>
            </a:r>
            <a:endParaRPr/>
          </a:p>
        </p:txBody>
      </p:sp>
      <p:sp>
        <p:nvSpPr>
          <p:cNvPr id="381" name="Google Shape;381;p34"/>
          <p:cNvSpPr txBox="1"/>
          <p:nvPr/>
        </p:nvSpPr>
        <p:spPr>
          <a:xfrm>
            <a:off x="5410914" y="2928937"/>
            <a:ext cx="1370171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8FAFC"/>
                </a:solidFill>
                <a:latin typeface="Lato"/>
                <a:ea typeface="Lato"/>
                <a:cs typeface="Lato"/>
                <a:sym typeface="Lato"/>
              </a:rPr>
              <a:t>Case Studies</a:t>
            </a:r>
            <a:endParaRPr/>
          </a:p>
        </p:txBody>
      </p:sp>
      <p:sp>
        <p:nvSpPr>
          <p:cNvPr id="382" name="Google Shape;382;p34"/>
          <p:cNvSpPr txBox="1"/>
          <p:nvPr/>
        </p:nvSpPr>
        <p:spPr>
          <a:xfrm>
            <a:off x="4419600" y="3509962"/>
            <a:ext cx="3352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CBD5E1"/>
                </a:solidFill>
                <a:latin typeface="Lato"/>
                <a:ea typeface="Lato"/>
                <a:cs typeface="Lato"/>
                <a:sym typeface="Lato"/>
              </a:rPr>
              <a:t>Evidence from the Corpus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87" name="Google Shape;38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88" name="Google Shape;38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1724025"/>
            <a:ext cx="5286375" cy="2533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89" name="Google Shape;389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4125" y="1724025"/>
            <a:ext cx="5286375" cy="2533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90" name="Google Shape;390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6191250"/>
            <a:ext cx="1219200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5"/>
          <p:cNvSpPr txBox="1"/>
          <p:nvPr/>
        </p:nvSpPr>
        <p:spPr>
          <a:xfrm>
            <a:off x="914400" y="2066925"/>
            <a:ext cx="4830603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FBBF24"/>
                </a:solidFill>
                <a:latin typeface="Lato"/>
                <a:ea typeface="Lato"/>
                <a:cs typeface="Lato"/>
                <a:sym typeface="Lato"/>
              </a:rPr>
              <a:t>Ancient</a:t>
            </a:r>
            <a:endParaRPr/>
          </a:p>
        </p:txBody>
      </p:sp>
      <p:sp>
        <p:nvSpPr>
          <p:cNvPr id="392" name="Google Shape;392;p35"/>
          <p:cNvSpPr txBox="1"/>
          <p:nvPr/>
        </p:nvSpPr>
        <p:spPr>
          <a:xfrm>
            <a:off x="914400" y="2714625"/>
            <a:ext cx="4600575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F1F5F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dòs hēmīn sēmeron</a:t>
            </a:r>
            <a:endParaRPr/>
          </a:p>
        </p:txBody>
      </p:sp>
      <p:sp>
        <p:nvSpPr>
          <p:cNvPr id="393" name="Google Shape;393;p35"/>
          <p:cNvSpPr txBox="1"/>
          <p:nvPr/>
        </p:nvSpPr>
        <p:spPr>
          <a:xfrm>
            <a:off x="914400" y="3429000"/>
            <a:ext cx="4600575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Give </a:t>
            </a:r>
            <a:r>
              <a:rPr b="1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us.DAT</a:t>
            </a: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 today</a:t>
            </a:r>
            <a:endParaRPr/>
          </a:p>
        </p:txBody>
      </p:sp>
      <p:sp>
        <p:nvSpPr>
          <p:cNvPr id="394" name="Google Shape;394;p35"/>
          <p:cNvSpPr txBox="1"/>
          <p:nvPr/>
        </p:nvSpPr>
        <p:spPr>
          <a:xfrm>
            <a:off x="6677025" y="2066925"/>
            <a:ext cx="4830603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FBBF24"/>
                </a:solidFill>
                <a:latin typeface="Lato"/>
                <a:ea typeface="Lato"/>
                <a:cs typeface="Lato"/>
                <a:sym typeface="Lato"/>
              </a:rPr>
              <a:t>Modern</a:t>
            </a:r>
            <a:endParaRPr/>
          </a:p>
        </p:txBody>
      </p:sp>
      <p:sp>
        <p:nvSpPr>
          <p:cNvPr id="395" name="Google Shape;395;p35"/>
          <p:cNvSpPr txBox="1"/>
          <p:nvPr/>
        </p:nvSpPr>
        <p:spPr>
          <a:xfrm>
            <a:off x="6677025" y="2714625"/>
            <a:ext cx="4600575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F1F5F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dōse mas sēmera</a:t>
            </a:r>
            <a:endParaRPr/>
          </a:p>
        </p:txBody>
      </p:sp>
      <p:sp>
        <p:nvSpPr>
          <p:cNvPr id="396" name="Google Shape;396;p35"/>
          <p:cNvSpPr txBox="1"/>
          <p:nvPr/>
        </p:nvSpPr>
        <p:spPr>
          <a:xfrm>
            <a:off x="6677025" y="3429000"/>
            <a:ext cx="4600575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Give </a:t>
            </a:r>
            <a:r>
              <a:rPr b="1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us.GEN/ACC</a:t>
            </a: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 today</a:t>
            </a:r>
            <a:endParaRPr/>
          </a:p>
        </p:txBody>
      </p:sp>
      <p:sp>
        <p:nvSpPr>
          <p:cNvPr id="397" name="Google Shape;397;p35"/>
          <p:cNvSpPr txBox="1"/>
          <p:nvPr/>
        </p:nvSpPr>
        <p:spPr>
          <a:xfrm>
            <a:off x="571500" y="571500"/>
            <a:ext cx="11601450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BBF2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Intralingual Retranslation (Matt 6:11)</a:t>
            </a:r>
            <a:endParaRPr/>
          </a:p>
        </p:txBody>
      </p:sp>
      <p:sp>
        <p:nvSpPr>
          <p:cNvPr id="398" name="Google Shape;398;p35"/>
          <p:cNvSpPr/>
          <p:nvPr/>
        </p:nvSpPr>
        <p:spPr>
          <a:xfrm>
            <a:off x="571500" y="1323975"/>
            <a:ext cx="11049000" cy="19050"/>
          </a:xfrm>
          <a:prstGeom prst="rect">
            <a:avLst/>
          </a:prstGeom>
          <a:solidFill>
            <a:srgbClr val="FBBF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03" name="Google Shape;40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04" name="Google Shape;40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4125" y="1914525"/>
            <a:ext cx="5286375" cy="3114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05" name="Google Shape;405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6191250"/>
            <a:ext cx="1219200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6"/>
          <p:cNvSpPr txBox="1"/>
          <p:nvPr/>
        </p:nvSpPr>
        <p:spPr>
          <a:xfrm>
            <a:off x="571500" y="2509837"/>
            <a:ext cx="5286375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"In the beginning" across languages:</a:t>
            </a:r>
            <a:endParaRPr/>
          </a:p>
        </p:txBody>
      </p:sp>
      <p:sp>
        <p:nvSpPr>
          <p:cNvPr id="407" name="Google Shape;407;p36"/>
          <p:cNvSpPr txBox="1"/>
          <p:nvPr/>
        </p:nvSpPr>
        <p:spPr>
          <a:xfrm>
            <a:off x="723900" y="3005137"/>
            <a:ext cx="13335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408" name="Google Shape;408;p36"/>
          <p:cNvSpPr txBox="1"/>
          <p:nvPr/>
        </p:nvSpPr>
        <p:spPr>
          <a:xfrm>
            <a:off x="857250" y="3005137"/>
            <a:ext cx="5000625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335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Greek:</a:t>
            </a: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0" i="1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En archē</a:t>
            </a: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 (Prep + Dative)</a:t>
            </a:r>
            <a:endParaRPr/>
          </a:p>
        </p:txBody>
      </p:sp>
      <p:sp>
        <p:nvSpPr>
          <p:cNvPr id="409" name="Google Shape;409;p36"/>
          <p:cNvSpPr txBox="1"/>
          <p:nvPr/>
        </p:nvSpPr>
        <p:spPr>
          <a:xfrm>
            <a:off x="723900" y="3490912"/>
            <a:ext cx="13335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410" name="Google Shape;410;p36"/>
          <p:cNvSpPr txBox="1"/>
          <p:nvPr/>
        </p:nvSpPr>
        <p:spPr>
          <a:xfrm>
            <a:off x="857250" y="3490912"/>
            <a:ext cx="5000625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335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Latin:</a:t>
            </a: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0" i="1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In principio</a:t>
            </a: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 (Prep + Ablative)</a:t>
            </a:r>
            <a:endParaRPr/>
          </a:p>
        </p:txBody>
      </p:sp>
      <p:sp>
        <p:nvSpPr>
          <p:cNvPr id="411" name="Google Shape;411;p36"/>
          <p:cNvSpPr txBox="1"/>
          <p:nvPr/>
        </p:nvSpPr>
        <p:spPr>
          <a:xfrm>
            <a:off x="723900" y="3976687"/>
            <a:ext cx="13335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412" name="Google Shape;412;p36"/>
          <p:cNvSpPr txBox="1"/>
          <p:nvPr/>
        </p:nvSpPr>
        <p:spPr>
          <a:xfrm>
            <a:off x="857250" y="3976687"/>
            <a:ext cx="5000625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335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Old English:</a:t>
            </a: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0" i="1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On anginne</a:t>
            </a: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 (Prep + Dative)</a:t>
            </a:r>
            <a:endParaRPr/>
          </a:p>
        </p:txBody>
      </p:sp>
      <p:sp>
        <p:nvSpPr>
          <p:cNvPr id="413" name="Google Shape;413;p36"/>
          <p:cNvSpPr txBox="1"/>
          <p:nvPr/>
        </p:nvSpPr>
        <p:spPr>
          <a:xfrm>
            <a:off x="6629400" y="2152650"/>
            <a:ext cx="4990623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E2E8F0"/>
                </a:solidFill>
                <a:latin typeface="Lato"/>
                <a:ea typeface="Lato"/>
                <a:cs typeface="Lato"/>
                <a:sym typeface="Lato"/>
              </a:rPr>
              <a:t>Result</a:t>
            </a:r>
            <a:endParaRPr/>
          </a:p>
        </p:txBody>
      </p:sp>
      <p:sp>
        <p:nvSpPr>
          <p:cNvPr id="414" name="Google Shape;414;p36"/>
          <p:cNvSpPr txBox="1"/>
          <p:nvPr/>
        </p:nvSpPr>
        <p:spPr>
          <a:xfrm>
            <a:off x="6629400" y="2705100"/>
            <a:ext cx="4752975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Modern English: </a:t>
            </a:r>
            <a:r>
              <a:rPr b="0" i="1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In the beginning</a:t>
            </a: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 (Prepositional Phrase)</a:t>
            </a:r>
            <a:endParaRPr/>
          </a:p>
        </p:txBody>
      </p:sp>
      <p:sp>
        <p:nvSpPr>
          <p:cNvPr id="415" name="Google Shape;415;p36"/>
          <p:cNvSpPr txBox="1"/>
          <p:nvPr/>
        </p:nvSpPr>
        <p:spPr>
          <a:xfrm>
            <a:off x="6629400" y="3619500"/>
            <a:ext cx="4752975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This chain shows how Prepositional Phrases were calcqued (copied) across European languages.</a:t>
            </a:r>
            <a:endParaRPr/>
          </a:p>
        </p:txBody>
      </p:sp>
      <p:sp>
        <p:nvSpPr>
          <p:cNvPr id="416" name="Google Shape;416;p36"/>
          <p:cNvSpPr txBox="1"/>
          <p:nvPr/>
        </p:nvSpPr>
        <p:spPr>
          <a:xfrm>
            <a:off x="571500" y="571500"/>
            <a:ext cx="11601450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BBF2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Interlingual Retranslation (John 1:1)</a:t>
            </a:r>
            <a:endParaRPr/>
          </a:p>
        </p:txBody>
      </p:sp>
      <p:sp>
        <p:nvSpPr>
          <p:cNvPr id="417" name="Google Shape;417;p36"/>
          <p:cNvSpPr/>
          <p:nvPr/>
        </p:nvSpPr>
        <p:spPr>
          <a:xfrm>
            <a:off x="571500" y="1323975"/>
            <a:ext cx="11049000" cy="19050"/>
          </a:xfrm>
          <a:prstGeom prst="rect">
            <a:avLst/>
          </a:prstGeom>
          <a:solidFill>
            <a:srgbClr val="FBBF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22" name="Google Shape;42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23" name="Google Shape;423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1724025"/>
            <a:ext cx="5286375" cy="2162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24" name="Google Shape;424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4125" y="1724025"/>
            <a:ext cx="5286375" cy="2162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25" name="Google Shape;425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6191250"/>
            <a:ext cx="1219200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7"/>
          <p:cNvSpPr txBox="1"/>
          <p:nvPr/>
        </p:nvSpPr>
        <p:spPr>
          <a:xfrm>
            <a:off x="914400" y="2066925"/>
            <a:ext cx="4830603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FBBF24"/>
                </a:solidFill>
                <a:latin typeface="Lato"/>
                <a:ea typeface="Lato"/>
                <a:cs typeface="Lato"/>
                <a:sym typeface="Lato"/>
              </a:rPr>
              <a:t>Ancient System</a:t>
            </a:r>
            <a:endParaRPr/>
          </a:p>
        </p:txBody>
      </p:sp>
      <p:sp>
        <p:nvSpPr>
          <p:cNvPr id="427" name="Google Shape;427;p37"/>
          <p:cNvSpPr txBox="1"/>
          <p:nvPr/>
        </p:nvSpPr>
        <p:spPr>
          <a:xfrm>
            <a:off x="914400" y="2714625"/>
            <a:ext cx="4600575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Three distinct voices: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Active, Middle, Passive</a:t>
            </a:r>
            <a:endParaRPr/>
          </a:p>
        </p:txBody>
      </p:sp>
      <p:sp>
        <p:nvSpPr>
          <p:cNvPr id="428" name="Google Shape;428;p37"/>
          <p:cNvSpPr txBox="1"/>
          <p:nvPr/>
        </p:nvSpPr>
        <p:spPr>
          <a:xfrm>
            <a:off x="6677025" y="2066925"/>
            <a:ext cx="4830603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FBBF24"/>
                </a:solidFill>
                <a:latin typeface="Lato"/>
                <a:ea typeface="Lato"/>
                <a:cs typeface="Lato"/>
                <a:sym typeface="Lato"/>
              </a:rPr>
              <a:t>Modern System</a:t>
            </a:r>
            <a:endParaRPr/>
          </a:p>
        </p:txBody>
      </p:sp>
      <p:sp>
        <p:nvSpPr>
          <p:cNvPr id="429" name="Google Shape;429;p37"/>
          <p:cNvSpPr txBox="1"/>
          <p:nvPr/>
        </p:nvSpPr>
        <p:spPr>
          <a:xfrm>
            <a:off x="6677025" y="2714625"/>
            <a:ext cx="4600575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Two distinct voices: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Active, Medio-Passive</a:t>
            </a:r>
            <a:endParaRPr/>
          </a:p>
        </p:txBody>
      </p:sp>
      <p:sp>
        <p:nvSpPr>
          <p:cNvPr id="430" name="Google Shape;430;p37"/>
          <p:cNvSpPr txBox="1"/>
          <p:nvPr/>
        </p:nvSpPr>
        <p:spPr>
          <a:xfrm>
            <a:off x="571500" y="571500"/>
            <a:ext cx="11601450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BBF2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Evolution of Voice</a:t>
            </a:r>
            <a:endParaRPr/>
          </a:p>
        </p:txBody>
      </p:sp>
      <p:sp>
        <p:nvSpPr>
          <p:cNvPr id="431" name="Google Shape;431;p37"/>
          <p:cNvSpPr/>
          <p:nvPr/>
        </p:nvSpPr>
        <p:spPr>
          <a:xfrm>
            <a:off x="571500" y="1323975"/>
            <a:ext cx="11049000" cy="19050"/>
          </a:xfrm>
          <a:prstGeom prst="rect">
            <a:avLst/>
          </a:prstGeom>
          <a:solidFill>
            <a:srgbClr val="FBBF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36" name="Google Shape;43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37" name="Google Shape;437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191250"/>
            <a:ext cx="1219200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38"/>
          <p:cNvSpPr txBox="1"/>
          <p:nvPr/>
        </p:nvSpPr>
        <p:spPr>
          <a:xfrm>
            <a:off x="5262562" y="2462212"/>
            <a:ext cx="1666875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BBF24"/>
                </a:solidFill>
                <a:latin typeface="Lato"/>
                <a:ea typeface="Lato"/>
                <a:cs typeface="Lato"/>
                <a:sym typeface="Lato"/>
              </a:rPr>
              <a:t>SECTION 06</a:t>
            </a:r>
            <a:endParaRPr/>
          </a:p>
        </p:txBody>
      </p:sp>
      <p:sp>
        <p:nvSpPr>
          <p:cNvPr id="439" name="Google Shape;439;p38"/>
          <p:cNvSpPr txBox="1"/>
          <p:nvPr/>
        </p:nvSpPr>
        <p:spPr>
          <a:xfrm>
            <a:off x="5500925" y="2928937"/>
            <a:ext cx="1190148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8FAFC"/>
                </a:solidFill>
                <a:latin typeface="Lato"/>
                <a:ea typeface="Lato"/>
                <a:cs typeface="Lato"/>
                <a:sym typeface="Lato"/>
              </a:rPr>
              <a:t>Challenges</a:t>
            </a:r>
            <a:endParaRPr/>
          </a:p>
        </p:txBody>
      </p:sp>
      <p:sp>
        <p:nvSpPr>
          <p:cNvPr id="440" name="Google Shape;440;p38"/>
          <p:cNvSpPr txBox="1"/>
          <p:nvPr/>
        </p:nvSpPr>
        <p:spPr>
          <a:xfrm>
            <a:off x="4338637" y="3509962"/>
            <a:ext cx="35147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CBD5E1"/>
                </a:solidFill>
                <a:latin typeface="Lato"/>
                <a:ea typeface="Lato"/>
                <a:cs typeface="Lato"/>
                <a:sym typeface="Lato"/>
              </a:rPr>
              <a:t>Hurdles in Digital Philology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45" name="Google Shape;44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46" name="Google Shape;446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4591050"/>
            <a:ext cx="4953000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47" name="Google Shape;447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6191250"/>
            <a:ext cx="1219200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39"/>
          <p:cNvSpPr txBox="1"/>
          <p:nvPr/>
        </p:nvSpPr>
        <p:spPr>
          <a:xfrm>
            <a:off x="571500" y="571500"/>
            <a:ext cx="5200650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BBF2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Digitization Challenges</a:t>
            </a:r>
            <a:endParaRPr/>
          </a:p>
        </p:txBody>
      </p:sp>
      <p:sp>
        <p:nvSpPr>
          <p:cNvPr id="449" name="Google Shape;449;p39"/>
          <p:cNvSpPr/>
          <p:nvPr/>
        </p:nvSpPr>
        <p:spPr>
          <a:xfrm>
            <a:off x="571500" y="1323975"/>
            <a:ext cx="4953000" cy="19050"/>
          </a:xfrm>
          <a:prstGeom prst="rect">
            <a:avLst/>
          </a:prstGeom>
          <a:solidFill>
            <a:srgbClr val="FBBF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450" name="Google Shape;450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9"/>
          <p:cNvSpPr txBox="1"/>
          <p:nvPr/>
        </p:nvSpPr>
        <p:spPr>
          <a:xfrm>
            <a:off x="571500" y="1952625"/>
            <a:ext cx="4953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Historical texts are messy. We face:</a:t>
            </a:r>
            <a:endParaRPr/>
          </a:p>
        </p:txBody>
      </p:sp>
      <p:sp>
        <p:nvSpPr>
          <p:cNvPr id="452" name="Google Shape;452;p39"/>
          <p:cNvSpPr txBox="1"/>
          <p:nvPr/>
        </p:nvSpPr>
        <p:spPr>
          <a:xfrm>
            <a:off x="819150" y="2590800"/>
            <a:ext cx="13335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453" name="Google Shape;453;p39"/>
          <p:cNvSpPr txBox="1"/>
          <p:nvPr/>
        </p:nvSpPr>
        <p:spPr>
          <a:xfrm>
            <a:off x="952500" y="2590800"/>
            <a:ext cx="4572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335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Orthography:</a:t>
            </a: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 Spelling was not standardized until recently.</a:t>
            </a:r>
            <a:endParaRPr/>
          </a:p>
        </p:txBody>
      </p:sp>
      <p:sp>
        <p:nvSpPr>
          <p:cNvPr id="454" name="Google Shape;454;p39"/>
          <p:cNvSpPr txBox="1"/>
          <p:nvPr/>
        </p:nvSpPr>
        <p:spPr>
          <a:xfrm>
            <a:off x="819150" y="3419475"/>
            <a:ext cx="13335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455" name="Google Shape;455;p39"/>
          <p:cNvSpPr txBox="1"/>
          <p:nvPr/>
        </p:nvSpPr>
        <p:spPr>
          <a:xfrm>
            <a:off x="952500" y="3419475"/>
            <a:ext cx="4572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335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Characters:</a:t>
            </a: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 Archaic letters (digamma, thorn, eth) confuse standard OCR.</a:t>
            </a:r>
            <a:endParaRPr/>
          </a:p>
        </p:txBody>
      </p:sp>
      <p:sp>
        <p:nvSpPr>
          <p:cNvPr id="456" name="Google Shape;456;p39"/>
          <p:cNvSpPr txBox="1"/>
          <p:nvPr/>
        </p:nvSpPr>
        <p:spPr>
          <a:xfrm>
            <a:off x="866775" y="5057775"/>
            <a:ext cx="441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Solution:</a:t>
            </a: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 We use custom-trained Transkribus models for manuscript recognition.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61" name="Google Shape;46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62" name="Google Shape;462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1724025"/>
            <a:ext cx="5286375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63" name="Google Shape;463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4125" y="1724025"/>
            <a:ext cx="5286375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64" name="Google Shape;464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6191250"/>
            <a:ext cx="1219200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0"/>
          <p:cNvSpPr txBox="1"/>
          <p:nvPr/>
        </p:nvSpPr>
        <p:spPr>
          <a:xfrm>
            <a:off x="914400" y="2066925"/>
            <a:ext cx="4830603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FBBF24"/>
                </a:solidFill>
                <a:latin typeface="Lato"/>
                <a:ea typeface="Lato"/>
                <a:cs typeface="Lato"/>
                <a:sym typeface="Lato"/>
              </a:rPr>
              <a:t>The Failure</a:t>
            </a:r>
            <a:endParaRPr/>
          </a:p>
        </p:txBody>
      </p:sp>
      <p:sp>
        <p:nvSpPr>
          <p:cNvPr id="466" name="Google Shape;466;p40"/>
          <p:cNvSpPr txBox="1"/>
          <p:nvPr/>
        </p:nvSpPr>
        <p:spPr>
          <a:xfrm>
            <a:off x="914400" y="2714625"/>
            <a:ext cx="4600575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Modern NLP parsers fail on Medieval Greek (Accuracy &lt; 42%) because they are trained on Modern Greek syntax.</a:t>
            </a:r>
            <a:endParaRPr/>
          </a:p>
        </p:txBody>
      </p:sp>
      <p:sp>
        <p:nvSpPr>
          <p:cNvPr id="467" name="Google Shape;467;p40"/>
          <p:cNvSpPr txBox="1"/>
          <p:nvPr/>
        </p:nvSpPr>
        <p:spPr>
          <a:xfrm>
            <a:off x="6677025" y="2066925"/>
            <a:ext cx="4830603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FBBF24"/>
                </a:solidFill>
                <a:latin typeface="Lato"/>
                <a:ea typeface="Lato"/>
                <a:cs typeface="Lato"/>
                <a:sym typeface="Lato"/>
              </a:rPr>
              <a:t>The Fix</a:t>
            </a:r>
            <a:endParaRPr/>
          </a:p>
        </p:txBody>
      </p:sp>
      <p:sp>
        <p:nvSpPr>
          <p:cNvPr id="468" name="Google Shape;468;p40"/>
          <p:cNvSpPr txBox="1"/>
          <p:nvPr/>
        </p:nvSpPr>
        <p:spPr>
          <a:xfrm>
            <a:off x="6677025" y="2714625"/>
            <a:ext cx="4600575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We are developing specialized algorithms tailored specifically to historical varieties to improve accuracy.</a:t>
            </a:r>
            <a:endParaRPr/>
          </a:p>
        </p:txBody>
      </p:sp>
      <p:sp>
        <p:nvSpPr>
          <p:cNvPr id="469" name="Google Shape;469;p40"/>
          <p:cNvSpPr txBox="1"/>
          <p:nvPr/>
        </p:nvSpPr>
        <p:spPr>
          <a:xfrm>
            <a:off x="571500" y="571500"/>
            <a:ext cx="11601450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BBF2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Challenge: Automatic Parsing</a:t>
            </a:r>
            <a:endParaRPr/>
          </a:p>
        </p:txBody>
      </p:sp>
      <p:sp>
        <p:nvSpPr>
          <p:cNvPr id="470" name="Google Shape;470;p40"/>
          <p:cNvSpPr/>
          <p:nvPr/>
        </p:nvSpPr>
        <p:spPr>
          <a:xfrm>
            <a:off x="571500" y="1323975"/>
            <a:ext cx="11049000" cy="19050"/>
          </a:xfrm>
          <a:prstGeom prst="rect">
            <a:avLst/>
          </a:prstGeom>
          <a:solidFill>
            <a:srgbClr val="FBBF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75" name="Google Shape;47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76" name="Google Shape;476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1724025"/>
            <a:ext cx="5286375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77" name="Google Shape;477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4125" y="1724025"/>
            <a:ext cx="5286375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78" name="Google Shape;478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6191250"/>
            <a:ext cx="1219200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41"/>
          <p:cNvSpPr txBox="1"/>
          <p:nvPr/>
        </p:nvSpPr>
        <p:spPr>
          <a:xfrm>
            <a:off x="914400" y="2238375"/>
            <a:ext cx="4830603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FBBF24"/>
                </a:solidFill>
                <a:latin typeface="Lato"/>
                <a:ea typeface="Lato"/>
                <a:cs typeface="Lato"/>
                <a:sym typeface="Lato"/>
              </a:rPr>
              <a:t>New Elements</a:t>
            </a:r>
            <a:endParaRPr/>
          </a:p>
        </p:txBody>
      </p:sp>
      <p:sp>
        <p:nvSpPr>
          <p:cNvPr id="480" name="Google Shape;480;p41"/>
          <p:cNvSpPr txBox="1"/>
          <p:nvPr/>
        </p:nvSpPr>
        <p:spPr>
          <a:xfrm>
            <a:off x="914400" y="2886075"/>
            <a:ext cx="4600575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Modern Greek uses particles (</a:t>
            </a:r>
            <a:r>
              <a:rPr b="0" i="1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tha, na, as</a:t>
            </a: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) that did not exist in Ancient Greek.</a:t>
            </a:r>
            <a:endParaRPr/>
          </a:p>
        </p:txBody>
      </p:sp>
      <p:sp>
        <p:nvSpPr>
          <p:cNvPr id="481" name="Google Shape;481;p41"/>
          <p:cNvSpPr txBox="1"/>
          <p:nvPr/>
        </p:nvSpPr>
        <p:spPr>
          <a:xfrm>
            <a:off x="6677025" y="2066925"/>
            <a:ext cx="4830603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FBBF24"/>
                </a:solidFill>
                <a:latin typeface="Lato"/>
                <a:ea typeface="Lato"/>
                <a:cs typeface="Lato"/>
                <a:sym typeface="Lato"/>
              </a:rPr>
              <a:t>Tagset Expansion</a:t>
            </a:r>
            <a:endParaRPr/>
          </a:p>
        </p:txBody>
      </p:sp>
      <p:sp>
        <p:nvSpPr>
          <p:cNvPr id="482" name="Google Shape;482;p41"/>
          <p:cNvSpPr txBox="1"/>
          <p:nvPr/>
        </p:nvSpPr>
        <p:spPr>
          <a:xfrm>
            <a:off x="6677025" y="2714625"/>
            <a:ext cx="4600575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We extended the PROIEL tagset to include these new categories while maintaining backward compatibility.</a:t>
            </a:r>
            <a:endParaRPr/>
          </a:p>
        </p:txBody>
      </p:sp>
      <p:sp>
        <p:nvSpPr>
          <p:cNvPr id="483" name="Google Shape;483;p41"/>
          <p:cNvSpPr txBox="1"/>
          <p:nvPr/>
        </p:nvSpPr>
        <p:spPr>
          <a:xfrm>
            <a:off x="571500" y="571500"/>
            <a:ext cx="11601450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BBF2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Challenge: Modern Particles</a:t>
            </a:r>
            <a:endParaRPr/>
          </a:p>
        </p:txBody>
      </p:sp>
      <p:sp>
        <p:nvSpPr>
          <p:cNvPr id="484" name="Google Shape;484;p41"/>
          <p:cNvSpPr/>
          <p:nvPr/>
        </p:nvSpPr>
        <p:spPr>
          <a:xfrm>
            <a:off x="571500" y="1323975"/>
            <a:ext cx="11049000" cy="19050"/>
          </a:xfrm>
          <a:prstGeom prst="rect">
            <a:avLst/>
          </a:prstGeom>
          <a:solidFill>
            <a:srgbClr val="FBBF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04" name="Google Shape;10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5" name="Google Shape;10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2971800"/>
            <a:ext cx="4953000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6" name="Google Shape;106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6191250"/>
            <a:ext cx="1219200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 txBox="1"/>
          <p:nvPr/>
        </p:nvSpPr>
        <p:spPr>
          <a:xfrm>
            <a:off x="571500" y="571500"/>
            <a:ext cx="5200650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BBF2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Our Mission</a:t>
            </a:r>
            <a:endParaRPr/>
          </a:p>
        </p:txBody>
      </p:sp>
      <p:sp>
        <p:nvSpPr>
          <p:cNvPr id="108" name="Google Shape;108;p15"/>
          <p:cNvSpPr/>
          <p:nvPr/>
        </p:nvSpPr>
        <p:spPr>
          <a:xfrm>
            <a:off x="571500" y="1323975"/>
            <a:ext cx="4953000" cy="19050"/>
          </a:xfrm>
          <a:prstGeom prst="rect">
            <a:avLst/>
          </a:prstGeom>
          <a:solidFill>
            <a:srgbClr val="FBBF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109" name="Google Shape;109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/>
        </p:nvSpPr>
        <p:spPr>
          <a:xfrm>
            <a:off x="571500" y="1952625"/>
            <a:ext cx="4953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AthDGC investigates how </a:t>
            </a:r>
            <a:r>
              <a:rPr b="1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translation</a:t>
            </a: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 acts as a vehicle for language change over 3,000 years.</a:t>
            </a:r>
            <a:endParaRPr/>
          </a:p>
        </p:txBody>
      </p:sp>
      <p:sp>
        <p:nvSpPr>
          <p:cNvPr id="111" name="Google Shape;111;p15"/>
          <p:cNvSpPr txBox="1"/>
          <p:nvPr/>
        </p:nvSpPr>
        <p:spPr>
          <a:xfrm>
            <a:off x="866775" y="3438525"/>
            <a:ext cx="441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We are building the first unified, digitally annotated corpus of Greek retranslations and their Germanic counterparts.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89" name="Google Shape;48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90" name="Google Shape;490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191250"/>
            <a:ext cx="1219200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42"/>
          <p:cNvSpPr txBox="1"/>
          <p:nvPr/>
        </p:nvSpPr>
        <p:spPr>
          <a:xfrm>
            <a:off x="5262562" y="2462212"/>
            <a:ext cx="1666875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BBF24"/>
                </a:solidFill>
                <a:latin typeface="Lato"/>
                <a:ea typeface="Lato"/>
                <a:cs typeface="Lato"/>
                <a:sym typeface="Lato"/>
              </a:rPr>
              <a:t>SECTION 07</a:t>
            </a:r>
            <a:endParaRPr/>
          </a:p>
        </p:txBody>
      </p:sp>
      <p:sp>
        <p:nvSpPr>
          <p:cNvPr id="492" name="Google Shape;492;p42"/>
          <p:cNvSpPr txBox="1"/>
          <p:nvPr/>
        </p:nvSpPr>
        <p:spPr>
          <a:xfrm>
            <a:off x="5225891" y="2928937"/>
            <a:ext cx="1740217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8FAFC"/>
                </a:solidFill>
                <a:latin typeface="Lato"/>
                <a:ea typeface="Lato"/>
                <a:cs typeface="Lato"/>
                <a:sym typeface="Lato"/>
              </a:rPr>
              <a:t>Impact &amp; Future</a:t>
            </a:r>
            <a:endParaRPr/>
          </a:p>
        </p:txBody>
      </p:sp>
      <p:sp>
        <p:nvSpPr>
          <p:cNvPr id="493" name="Google Shape;493;p42"/>
          <p:cNvSpPr txBox="1"/>
          <p:nvPr/>
        </p:nvSpPr>
        <p:spPr>
          <a:xfrm>
            <a:off x="4557712" y="3509962"/>
            <a:ext cx="30765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CBD5E1"/>
                </a:solidFill>
                <a:latin typeface="Lato"/>
                <a:ea typeface="Lato"/>
                <a:cs typeface="Lato"/>
                <a:sym typeface="Lato"/>
              </a:rPr>
              <a:t>What AthDGC Delivers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98" name="Google Shape;49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99" name="Google Shape;499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3924300"/>
            <a:ext cx="4953000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00" name="Google Shape;500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6191250"/>
            <a:ext cx="1219200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43"/>
          <p:cNvSpPr txBox="1"/>
          <p:nvPr/>
        </p:nvSpPr>
        <p:spPr>
          <a:xfrm>
            <a:off x="571500" y="571500"/>
            <a:ext cx="5200650" cy="1238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BBF2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Diachronic Valency Lexicon</a:t>
            </a:r>
            <a:endParaRPr/>
          </a:p>
        </p:txBody>
      </p:sp>
      <p:sp>
        <p:nvSpPr>
          <p:cNvPr id="502" name="Google Shape;502;p43"/>
          <p:cNvSpPr/>
          <p:nvPr/>
        </p:nvSpPr>
        <p:spPr>
          <a:xfrm>
            <a:off x="571500" y="1933575"/>
            <a:ext cx="4953000" cy="19050"/>
          </a:xfrm>
          <a:prstGeom prst="rect">
            <a:avLst/>
          </a:prstGeom>
          <a:solidFill>
            <a:srgbClr val="FBBF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503" name="Google Shape;503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43"/>
          <p:cNvSpPr txBox="1"/>
          <p:nvPr/>
        </p:nvSpPr>
        <p:spPr>
          <a:xfrm>
            <a:off x="571500" y="2562225"/>
            <a:ext cx="49530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The crown jewel of AthDGC is the Valency Lexicon, a searchable online database linking raw frequency counts with specific textual examples.</a:t>
            </a:r>
            <a:endParaRPr/>
          </a:p>
        </p:txBody>
      </p:sp>
      <p:sp>
        <p:nvSpPr>
          <p:cNvPr id="505" name="Google Shape;505;p43"/>
          <p:cNvSpPr txBox="1"/>
          <p:nvPr/>
        </p:nvSpPr>
        <p:spPr>
          <a:xfrm>
            <a:off x="866775" y="4391025"/>
            <a:ext cx="441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Future Aims:</a:t>
            </a: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 We aim to provide detailed genealogical information and data on borrowing/language contact for each entry.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510" name="Google Shape;51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11" name="Google Shape;511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4125" y="1724025"/>
            <a:ext cx="5286375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12" name="Google Shape;512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6191250"/>
            <a:ext cx="1219200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44"/>
          <p:cNvSpPr txBox="1"/>
          <p:nvPr/>
        </p:nvSpPr>
        <p:spPr>
          <a:xfrm>
            <a:off x="571500" y="2490787"/>
            <a:ext cx="5286375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AthDGC resources aim at revolutionizing how Ancient Greek is taught.</a:t>
            </a:r>
            <a:endParaRPr/>
          </a:p>
        </p:txBody>
      </p:sp>
      <p:pic>
        <p:nvPicPr>
          <p:cNvPr descr="image.png" id="514" name="Google Shape;514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34125" y="1724025"/>
            <a:ext cx="2124075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44"/>
          <p:cNvSpPr txBox="1"/>
          <p:nvPr/>
        </p:nvSpPr>
        <p:spPr>
          <a:xfrm>
            <a:off x="723900" y="3328987"/>
            <a:ext cx="13335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516" name="Google Shape;516;p44"/>
          <p:cNvSpPr txBox="1"/>
          <p:nvPr/>
        </p:nvSpPr>
        <p:spPr>
          <a:xfrm>
            <a:off x="857250" y="3328987"/>
            <a:ext cx="5000625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335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Data-Driven Learning:</a:t>
            </a: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 Students can see real usage stats, not just textbook rules.</a:t>
            </a:r>
            <a:endParaRPr/>
          </a:p>
        </p:txBody>
      </p:sp>
      <p:sp>
        <p:nvSpPr>
          <p:cNvPr id="517" name="Google Shape;517;p44"/>
          <p:cNvSpPr txBox="1"/>
          <p:nvPr/>
        </p:nvSpPr>
        <p:spPr>
          <a:xfrm>
            <a:off x="723900" y="4157662"/>
            <a:ext cx="13335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518" name="Google Shape;518;p44"/>
          <p:cNvSpPr txBox="1"/>
          <p:nvPr/>
        </p:nvSpPr>
        <p:spPr>
          <a:xfrm>
            <a:off x="857250" y="4157662"/>
            <a:ext cx="5000625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335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Vocabulary:</a:t>
            </a: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 Frequency lists based on actual historical strata.</a:t>
            </a:r>
            <a:endParaRPr/>
          </a:p>
        </p:txBody>
      </p:sp>
      <p:sp>
        <p:nvSpPr>
          <p:cNvPr id="519" name="Google Shape;519;p44"/>
          <p:cNvSpPr txBox="1"/>
          <p:nvPr/>
        </p:nvSpPr>
        <p:spPr>
          <a:xfrm>
            <a:off x="571500" y="571500"/>
            <a:ext cx="11601450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BBF2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Application: Education</a:t>
            </a:r>
            <a:endParaRPr/>
          </a:p>
        </p:txBody>
      </p:sp>
      <p:sp>
        <p:nvSpPr>
          <p:cNvPr id="520" name="Google Shape;520;p44"/>
          <p:cNvSpPr/>
          <p:nvPr/>
        </p:nvSpPr>
        <p:spPr>
          <a:xfrm>
            <a:off x="571500" y="1323975"/>
            <a:ext cx="11049000" cy="19050"/>
          </a:xfrm>
          <a:prstGeom prst="rect">
            <a:avLst/>
          </a:prstGeom>
          <a:solidFill>
            <a:srgbClr val="FBBF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525" name="Google Shape;52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26" name="Google Shape;526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1724025"/>
            <a:ext cx="5286375" cy="307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27" name="Google Shape;527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4125" y="1724025"/>
            <a:ext cx="5286375" cy="307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28" name="Google Shape;528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6191250"/>
            <a:ext cx="1219200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29" name="Google Shape;529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4400" y="2066925"/>
            <a:ext cx="4600575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45"/>
          <p:cNvSpPr txBox="1"/>
          <p:nvPr/>
        </p:nvSpPr>
        <p:spPr>
          <a:xfrm>
            <a:off x="914400" y="2638425"/>
            <a:ext cx="4830603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FBBF24"/>
                </a:solidFill>
                <a:latin typeface="Lato"/>
                <a:ea typeface="Lato"/>
                <a:cs typeface="Lato"/>
                <a:sym typeface="Lato"/>
              </a:rPr>
              <a:t>Ground Truth</a:t>
            </a:r>
            <a:endParaRPr/>
          </a:p>
        </p:txBody>
      </p:sp>
      <p:sp>
        <p:nvSpPr>
          <p:cNvPr id="531" name="Google Shape;531;p45"/>
          <p:cNvSpPr txBox="1"/>
          <p:nvPr/>
        </p:nvSpPr>
        <p:spPr>
          <a:xfrm>
            <a:off x="914400" y="3286125"/>
            <a:ext cx="4600575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Our annotated corpus serves as the "Ground Truth" for optimizing computational algorithms.</a:t>
            </a:r>
            <a:endParaRPr/>
          </a:p>
        </p:txBody>
      </p:sp>
      <p:pic>
        <p:nvPicPr>
          <p:cNvPr descr="image.png" id="532" name="Google Shape;532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677025" y="2066925"/>
            <a:ext cx="4600575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45"/>
          <p:cNvSpPr txBox="1"/>
          <p:nvPr/>
        </p:nvSpPr>
        <p:spPr>
          <a:xfrm>
            <a:off x="6677025" y="2638425"/>
            <a:ext cx="4830603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FBBF24"/>
                </a:solidFill>
                <a:latin typeface="Lato"/>
                <a:ea typeface="Lato"/>
                <a:cs typeface="Lato"/>
                <a:sym typeface="Lato"/>
              </a:rPr>
              <a:t>Automation</a:t>
            </a:r>
            <a:endParaRPr/>
          </a:p>
        </p:txBody>
      </p:sp>
      <p:sp>
        <p:nvSpPr>
          <p:cNvPr id="534" name="Google Shape;534;p45"/>
          <p:cNvSpPr txBox="1"/>
          <p:nvPr/>
        </p:nvSpPr>
        <p:spPr>
          <a:xfrm>
            <a:off x="6677025" y="3286125"/>
            <a:ext cx="4600575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It enables improved Automatic Glossing for digital libraries and refined computational analysis.</a:t>
            </a:r>
            <a:endParaRPr/>
          </a:p>
        </p:txBody>
      </p:sp>
      <p:sp>
        <p:nvSpPr>
          <p:cNvPr id="535" name="Google Shape;535;p45"/>
          <p:cNvSpPr txBox="1"/>
          <p:nvPr/>
        </p:nvSpPr>
        <p:spPr>
          <a:xfrm>
            <a:off x="571500" y="571500"/>
            <a:ext cx="11601450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BBF2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Application: Digital Philology</a:t>
            </a:r>
            <a:endParaRPr/>
          </a:p>
        </p:txBody>
      </p:sp>
      <p:sp>
        <p:nvSpPr>
          <p:cNvPr id="536" name="Google Shape;536;p45"/>
          <p:cNvSpPr/>
          <p:nvPr/>
        </p:nvSpPr>
        <p:spPr>
          <a:xfrm>
            <a:off x="571500" y="1323975"/>
            <a:ext cx="11049000" cy="19050"/>
          </a:xfrm>
          <a:prstGeom prst="rect">
            <a:avLst/>
          </a:prstGeom>
          <a:solidFill>
            <a:srgbClr val="FBBF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541" name="Google Shape;54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42" name="Google Shape;542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191250"/>
            <a:ext cx="1219200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46"/>
          <p:cNvSpPr txBox="1"/>
          <p:nvPr/>
        </p:nvSpPr>
        <p:spPr>
          <a:xfrm>
            <a:off x="571500" y="571500"/>
            <a:ext cx="5200650" cy="1238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BBF2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Phase II: Expanding Horizons</a:t>
            </a:r>
            <a:endParaRPr/>
          </a:p>
        </p:txBody>
      </p:sp>
      <p:sp>
        <p:nvSpPr>
          <p:cNvPr id="544" name="Google Shape;544;p46"/>
          <p:cNvSpPr/>
          <p:nvPr/>
        </p:nvSpPr>
        <p:spPr>
          <a:xfrm>
            <a:off x="571500" y="1933575"/>
            <a:ext cx="4953000" cy="19050"/>
          </a:xfrm>
          <a:prstGeom prst="rect">
            <a:avLst/>
          </a:prstGeom>
          <a:solidFill>
            <a:srgbClr val="FBBF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545" name="Google Shape;545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46"/>
          <p:cNvSpPr txBox="1"/>
          <p:nvPr/>
        </p:nvSpPr>
        <p:spPr>
          <a:xfrm>
            <a:off x="571500" y="2562225"/>
            <a:ext cx="4953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We plan to expand beyond Greek and Germanic to include:</a:t>
            </a:r>
            <a:endParaRPr/>
          </a:p>
        </p:txBody>
      </p:sp>
      <p:sp>
        <p:nvSpPr>
          <p:cNvPr id="547" name="Google Shape;547;p46"/>
          <p:cNvSpPr txBox="1"/>
          <p:nvPr/>
        </p:nvSpPr>
        <p:spPr>
          <a:xfrm>
            <a:off x="819150" y="3543300"/>
            <a:ext cx="13335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548" name="Google Shape;548;p46"/>
          <p:cNvSpPr txBox="1"/>
          <p:nvPr/>
        </p:nvSpPr>
        <p:spPr>
          <a:xfrm>
            <a:off x="952500" y="3543300"/>
            <a:ext cx="457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335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Slavic:</a:t>
            </a: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 Old Church Slavonic.</a:t>
            </a:r>
            <a:endParaRPr/>
          </a:p>
        </p:txBody>
      </p:sp>
      <p:sp>
        <p:nvSpPr>
          <p:cNvPr id="549" name="Google Shape;549;p46"/>
          <p:cNvSpPr txBox="1"/>
          <p:nvPr/>
        </p:nvSpPr>
        <p:spPr>
          <a:xfrm>
            <a:off x="819150" y="4029075"/>
            <a:ext cx="13335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550" name="Google Shape;550;p46"/>
          <p:cNvSpPr txBox="1"/>
          <p:nvPr/>
        </p:nvSpPr>
        <p:spPr>
          <a:xfrm>
            <a:off x="952500" y="4029075"/>
            <a:ext cx="457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335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Celtic:</a:t>
            </a: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 Old Irish.</a:t>
            </a:r>
            <a:endParaRPr/>
          </a:p>
        </p:txBody>
      </p:sp>
      <p:sp>
        <p:nvSpPr>
          <p:cNvPr id="551" name="Google Shape;551;p46"/>
          <p:cNvSpPr txBox="1"/>
          <p:nvPr/>
        </p:nvSpPr>
        <p:spPr>
          <a:xfrm>
            <a:off x="819150" y="4514850"/>
            <a:ext cx="13335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552" name="Google Shape;552;p46"/>
          <p:cNvSpPr txBox="1"/>
          <p:nvPr/>
        </p:nvSpPr>
        <p:spPr>
          <a:xfrm>
            <a:off x="952500" y="4514850"/>
            <a:ext cx="457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335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Indo-Iranian:</a:t>
            </a: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 Sanskrit.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557" name="Google Shape;55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58" name="Google Shape;558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1724025"/>
            <a:ext cx="5381625" cy="2828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59" name="Google Shape;559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8875" y="1724025"/>
            <a:ext cx="5381625" cy="2828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60" name="Google Shape;560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6191250"/>
            <a:ext cx="1219200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7"/>
          <p:cNvSpPr txBox="1"/>
          <p:nvPr/>
        </p:nvSpPr>
        <p:spPr>
          <a:xfrm>
            <a:off x="2467213" y="2781300"/>
            <a:ext cx="1590198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E2E8F0"/>
                </a:solidFill>
                <a:latin typeface="Lato"/>
                <a:ea typeface="Lato"/>
                <a:cs typeface="Lato"/>
                <a:sym typeface="Lato"/>
              </a:rPr>
              <a:t>Open Access</a:t>
            </a:r>
            <a:endParaRPr/>
          </a:p>
        </p:txBody>
      </p:sp>
      <p:sp>
        <p:nvSpPr>
          <p:cNvPr id="562" name="Google Shape;562;p47"/>
          <p:cNvSpPr txBox="1"/>
          <p:nvPr/>
        </p:nvSpPr>
        <p:spPr>
          <a:xfrm>
            <a:off x="866775" y="3429000"/>
            <a:ext cx="4791075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All data, trees, and tools are released freely on GitHub/GitLab.</a:t>
            </a:r>
            <a:endParaRPr/>
          </a:p>
        </p:txBody>
      </p:sp>
      <p:sp>
        <p:nvSpPr>
          <p:cNvPr id="563" name="Google Shape;563;p47"/>
          <p:cNvSpPr txBox="1"/>
          <p:nvPr/>
        </p:nvSpPr>
        <p:spPr>
          <a:xfrm>
            <a:off x="8184594" y="2781300"/>
            <a:ext cx="1490186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E2E8F0"/>
                </a:solidFill>
                <a:latin typeface="Lato"/>
                <a:ea typeface="Lato"/>
                <a:cs typeface="Lato"/>
                <a:sym typeface="Lato"/>
              </a:rPr>
              <a:t>Community</a:t>
            </a:r>
            <a:endParaRPr/>
          </a:p>
        </p:txBody>
      </p:sp>
      <p:sp>
        <p:nvSpPr>
          <p:cNvPr id="564" name="Google Shape;564;p47"/>
          <p:cNvSpPr txBox="1"/>
          <p:nvPr/>
        </p:nvSpPr>
        <p:spPr>
          <a:xfrm>
            <a:off x="6534150" y="3429000"/>
            <a:ext cx="4791075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We invite global collaboration to refine and expand the corpus.</a:t>
            </a:r>
            <a:endParaRPr/>
          </a:p>
        </p:txBody>
      </p:sp>
      <p:pic>
        <p:nvPicPr>
          <p:cNvPr descr="image.png" id="565" name="Google Shape;565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95612" y="2066925"/>
            <a:ext cx="5334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66" name="Google Shape;566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29650" y="2066925"/>
            <a:ext cx="600075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47"/>
          <p:cNvSpPr txBox="1"/>
          <p:nvPr/>
        </p:nvSpPr>
        <p:spPr>
          <a:xfrm>
            <a:off x="571500" y="571500"/>
            <a:ext cx="11601450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BBF2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Commitment to Open Science</a:t>
            </a:r>
            <a:endParaRPr/>
          </a:p>
        </p:txBody>
      </p:sp>
      <p:sp>
        <p:nvSpPr>
          <p:cNvPr id="568" name="Google Shape;568;p47"/>
          <p:cNvSpPr/>
          <p:nvPr/>
        </p:nvSpPr>
        <p:spPr>
          <a:xfrm>
            <a:off x="571500" y="1323975"/>
            <a:ext cx="11049000" cy="19050"/>
          </a:xfrm>
          <a:prstGeom prst="rect">
            <a:avLst/>
          </a:prstGeom>
          <a:solidFill>
            <a:srgbClr val="FBBF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573" name="Google Shape;57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74" name="Google Shape;574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1724025"/>
            <a:ext cx="5286375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75" name="Google Shape;575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4125" y="1724025"/>
            <a:ext cx="5286375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76" name="Google Shape;576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6191250"/>
            <a:ext cx="1219200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48"/>
          <p:cNvSpPr txBox="1"/>
          <p:nvPr/>
        </p:nvSpPr>
        <p:spPr>
          <a:xfrm>
            <a:off x="914400" y="2066925"/>
            <a:ext cx="4830603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FBBF24"/>
                </a:solidFill>
                <a:latin typeface="Lato"/>
                <a:ea typeface="Lato"/>
                <a:cs typeface="Lato"/>
                <a:sym typeface="Lato"/>
              </a:rPr>
              <a:t>The Evidence</a:t>
            </a:r>
            <a:endParaRPr/>
          </a:p>
        </p:txBody>
      </p:sp>
      <p:sp>
        <p:nvSpPr>
          <p:cNvPr id="578" name="Google Shape;578;p48"/>
          <p:cNvSpPr txBox="1"/>
          <p:nvPr/>
        </p:nvSpPr>
        <p:spPr>
          <a:xfrm>
            <a:off x="914400" y="2714625"/>
            <a:ext cx="4600575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It proves that </a:t>
            </a:r>
            <a:r>
              <a:rPr b="1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translation drives change</a:t>
            </a: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 and quantifies the massive historical drift to analyticity.</a:t>
            </a:r>
            <a:endParaRPr/>
          </a:p>
        </p:txBody>
      </p:sp>
      <p:sp>
        <p:nvSpPr>
          <p:cNvPr id="579" name="Google Shape;579;p48"/>
          <p:cNvSpPr txBox="1"/>
          <p:nvPr/>
        </p:nvSpPr>
        <p:spPr>
          <a:xfrm>
            <a:off x="6677025" y="2238375"/>
            <a:ext cx="4830603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FBBF24"/>
                </a:solidFill>
                <a:latin typeface="Lato"/>
                <a:ea typeface="Lato"/>
                <a:cs typeface="Lato"/>
                <a:sym typeface="Lato"/>
              </a:rPr>
              <a:t>The Bridge</a:t>
            </a:r>
            <a:endParaRPr/>
          </a:p>
        </p:txBody>
      </p:sp>
      <p:sp>
        <p:nvSpPr>
          <p:cNvPr id="580" name="Google Shape;580;p48"/>
          <p:cNvSpPr txBox="1"/>
          <p:nvPr/>
        </p:nvSpPr>
        <p:spPr>
          <a:xfrm>
            <a:off x="6677025" y="2886075"/>
            <a:ext cx="4600575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It bridges the gap between Philology, Diachronic Linguistics, and Computer Science.</a:t>
            </a:r>
            <a:endParaRPr/>
          </a:p>
        </p:txBody>
      </p:sp>
      <p:sp>
        <p:nvSpPr>
          <p:cNvPr id="581" name="Google Shape;581;p48"/>
          <p:cNvSpPr txBox="1"/>
          <p:nvPr/>
        </p:nvSpPr>
        <p:spPr>
          <a:xfrm>
            <a:off x="571500" y="571500"/>
            <a:ext cx="11601450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BBF2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Final Conclusion</a:t>
            </a:r>
            <a:endParaRPr/>
          </a:p>
        </p:txBody>
      </p:sp>
      <p:sp>
        <p:nvSpPr>
          <p:cNvPr id="582" name="Google Shape;582;p48"/>
          <p:cNvSpPr/>
          <p:nvPr/>
        </p:nvSpPr>
        <p:spPr>
          <a:xfrm>
            <a:off x="571500" y="1323975"/>
            <a:ext cx="11049000" cy="19050"/>
          </a:xfrm>
          <a:prstGeom prst="rect">
            <a:avLst/>
          </a:prstGeom>
          <a:solidFill>
            <a:srgbClr val="FBBF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587" name="Google Shape;58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88" name="Google Shape;588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191250"/>
            <a:ext cx="1219200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49"/>
          <p:cNvSpPr txBox="1"/>
          <p:nvPr/>
        </p:nvSpPr>
        <p:spPr>
          <a:xfrm>
            <a:off x="4030741" y="1981200"/>
            <a:ext cx="4130516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FBBF2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Questions?</a:t>
            </a:r>
            <a:endParaRPr/>
          </a:p>
        </p:txBody>
      </p:sp>
      <p:sp>
        <p:nvSpPr>
          <p:cNvPr id="590" name="Google Shape;590;p49"/>
          <p:cNvSpPr txBox="1"/>
          <p:nvPr/>
        </p:nvSpPr>
        <p:spPr>
          <a:xfrm>
            <a:off x="4114800" y="33147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CBD5E1"/>
                </a:solidFill>
                <a:latin typeface="Lato"/>
                <a:ea typeface="Lato"/>
                <a:cs typeface="Lato"/>
                <a:sym typeface="Lato"/>
              </a:rPr>
              <a:t>Athens Digital Glossa Chronos</a:t>
            </a:r>
            <a:endParaRPr/>
          </a:p>
        </p:txBody>
      </p:sp>
      <p:sp>
        <p:nvSpPr>
          <p:cNvPr id="591" name="Google Shape;591;p49"/>
          <p:cNvSpPr txBox="1"/>
          <p:nvPr/>
        </p:nvSpPr>
        <p:spPr>
          <a:xfrm>
            <a:off x="4648200" y="4105275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Thank you for your attention.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596" name="Google Shape;59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97" name="Google Shape;597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191250"/>
            <a:ext cx="1219200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50"/>
          <p:cNvSpPr txBox="1"/>
          <p:nvPr/>
        </p:nvSpPr>
        <p:spPr>
          <a:xfrm>
            <a:off x="723900" y="1876425"/>
            <a:ext cx="13335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599" name="Google Shape;599;p50"/>
          <p:cNvSpPr txBox="1"/>
          <p:nvPr/>
        </p:nvSpPr>
        <p:spPr>
          <a:xfrm>
            <a:off x="857250" y="1876425"/>
            <a:ext cx="5000625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335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Nikiforidou, K. (1991). The meanings of the genitive: A case study in semantic structure. </a:t>
            </a:r>
            <a:r>
              <a:rPr b="0" i="1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Cognitive Linguistics</a:t>
            </a: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/>
          </a:p>
        </p:txBody>
      </p:sp>
      <p:sp>
        <p:nvSpPr>
          <p:cNvPr id="600" name="Google Shape;600;p50"/>
          <p:cNvSpPr txBox="1"/>
          <p:nvPr/>
        </p:nvSpPr>
        <p:spPr>
          <a:xfrm>
            <a:off x="723900" y="3048000"/>
            <a:ext cx="13335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601" name="Google Shape;601;p50"/>
          <p:cNvSpPr txBox="1"/>
          <p:nvPr/>
        </p:nvSpPr>
        <p:spPr>
          <a:xfrm>
            <a:off x="857250" y="3048000"/>
            <a:ext cx="5000625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335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Sitaridou, I. (2014). Word order. In G. K. Giannakis (Ed.), </a:t>
            </a:r>
            <a:r>
              <a:rPr b="0" i="1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Encyclopedia of Ancient Greek Language</a:t>
            </a: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/>
          </a:p>
        </p:txBody>
      </p:sp>
      <p:sp>
        <p:nvSpPr>
          <p:cNvPr id="602" name="Google Shape;602;p50"/>
          <p:cNvSpPr txBox="1"/>
          <p:nvPr/>
        </p:nvSpPr>
        <p:spPr>
          <a:xfrm>
            <a:off x="6486525" y="2462212"/>
            <a:ext cx="13335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603" name="Google Shape;603;p50"/>
          <p:cNvSpPr txBox="1"/>
          <p:nvPr/>
        </p:nvSpPr>
        <p:spPr>
          <a:xfrm>
            <a:off x="6619875" y="2462212"/>
            <a:ext cx="5000625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335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Eckhoff, H. M., et al. (2018). The PROIEL treebank family. </a:t>
            </a:r>
            <a:r>
              <a:rPr b="0" i="1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Language Resources and Evaluation</a:t>
            </a: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/>
          </a:p>
        </p:txBody>
      </p:sp>
      <p:sp>
        <p:nvSpPr>
          <p:cNvPr id="604" name="Google Shape;604;p50"/>
          <p:cNvSpPr txBox="1"/>
          <p:nvPr/>
        </p:nvSpPr>
        <p:spPr>
          <a:xfrm>
            <a:off x="571500" y="571500"/>
            <a:ext cx="11601450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BBF2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Selected References (1)</a:t>
            </a:r>
            <a:endParaRPr/>
          </a:p>
        </p:txBody>
      </p:sp>
      <p:sp>
        <p:nvSpPr>
          <p:cNvPr id="605" name="Google Shape;605;p50"/>
          <p:cNvSpPr/>
          <p:nvPr/>
        </p:nvSpPr>
        <p:spPr>
          <a:xfrm>
            <a:off x="571500" y="1323975"/>
            <a:ext cx="11049000" cy="19050"/>
          </a:xfrm>
          <a:prstGeom prst="rect">
            <a:avLst/>
          </a:prstGeom>
          <a:solidFill>
            <a:srgbClr val="FBBF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610" name="Google Shape;61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611" name="Google Shape;611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191250"/>
            <a:ext cx="1219200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1"/>
          <p:cNvSpPr txBox="1"/>
          <p:nvPr/>
        </p:nvSpPr>
        <p:spPr>
          <a:xfrm>
            <a:off x="723900" y="2047875"/>
            <a:ext cx="13335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613" name="Google Shape;613;p51"/>
          <p:cNvSpPr txBox="1"/>
          <p:nvPr/>
        </p:nvSpPr>
        <p:spPr>
          <a:xfrm>
            <a:off x="857250" y="2047875"/>
            <a:ext cx="5000625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335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Lavidas, N. (2021). </a:t>
            </a:r>
            <a:r>
              <a:rPr b="0" i="1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The Diachrony of Written Language Contact</a:t>
            </a: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. Brill.</a:t>
            </a:r>
            <a:endParaRPr/>
          </a:p>
        </p:txBody>
      </p:sp>
      <p:sp>
        <p:nvSpPr>
          <p:cNvPr id="614" name="Google Shape;614;p51"/>
          <p:cNvSpPr txBox="1"/>
          <p:nvPr/>
        </p:nvSpPr>
        <p:spPr>
          <a:xfrm>
            <a:off x="723900" y="2876550"/>
            <a:ext cx="13335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615" name="Google Shape;615;p51"/>
          <p:cNvSpPr txBox="1"/>
          <p:nvPr/>
        </p:nvSpPr>
        <p:spPr>
          <a:xfrm>
            <a:off x="857250" y="2876550"/>
            <a:ext cx="5000625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335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Levin, B. (1993). </a:t>
            </a:r>
            <a:r>
              <a:rPr b="0" i="1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English Verb Classes and Alternations</a:t>
            </a: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/>
          </a:p>
        </p:txBody>
      </p:sp>
      <p:sp>
        <p:nvSpPr>
          <p:cNvPr id="616" name="Google Shape;616;p51"/>
          <p:cNvSpPr txBox="1"/>
          <p:nvPr/>
        </p:nvSpPr>
        <p:spPr>
          <a:xfrm>
            <a:off x="6486525" y="1876425"/>
            <a:ext cx="13335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617" name="Google Shape;617;p51"/>
          <p:cNvSpPr txBox="1"/>
          <p:nvPr/>
        </p:nvSpPr>
        <p:spPr>
          <a:xfrm>
            <a:off x="6619875" y="1876425"/>
            <a:ext cx="5000625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335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Tesnière, L. (1959). </a:t>
            </a:r>
            <a:r>
              <a:rPr b="0" i="1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Éléments de syntaxe structurale</a:t>
            </a: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/>
          </a:p>
        </p:txBody>
      </p:sp>
      <p:sp>
        <p:nvSpPr>
          <p:cNvPr id="618" name="Google Shape;618;p51"/>
          <p:cNvSpPr txBox="1"/>
          <p:nvPr/>
        </p:nvSpPr>
        <p:spPr>
          <a:xfrm>
            <a:off x="6486525" y="2705100"/>
            <a:ext cx="13335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619" name="Google Shape;619;p51"/>
          <p:cNvSpPr txBox="1"/>
          <p:nvPr/>
        </p:nvSpPr>
        <p:spPr>
          <a:xfrm>
            <a:off x="6619875" y="2705100"/>
            <a:ext cx="5000625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335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Trips, C. &amp; Stein, A. (2019). Contact-induced changes in the argument structure of Middle English verbs.</a:t>
            </a:r>
            <a:endParaRPr/>
          </a:p>
        </p:txBody>
      </p:sp>
      <p:sp>
        <p:nvSpPr>
          <p:cNvPr id="620" name="Google Shape;620;p51"/>
          <p:cNvSpPr txBox="1"/>
          <p:nvPr/>
        </p:nvSpPr>
        <p:spPr>
          <a:xfrm>
            <a:off x="571500" y="571500"/>
            <a:ext cx="11601450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BBF2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Selected References (2)</a:t>
            </a:r>
            <a:endParaRPr/>
          </a:p>
        </p:txBody>
      </p:sp>
      <p:sp>
        <p:nvSpPr>
          <p:cNvPr id="621" name="Google Shape;621;p51"/>
          <p:cNvSpPr/>
          <p:nvPr/>
        </p:nvSpPr>
        <p:spPr>
          <a:xfrm>
            <a:off x="571500" y="1323975"/>
            <a:ext cx="11049000" cy="19050"/>
          </a:xfrm>
          <a:prstGeom prst="rect">
            <a:avLst/>
          </a:prstGeom>
          <a:solidFill>
            <a:srgbClr val="FBBF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16" name="Google Shape;11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17" name="Google Shape;11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4125" y="1724025"/>
            <a:ext cx="5286375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18" name="Google Shape;11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6191250"/>
            <a:ext cx="1219200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 txBox="1"/>
          <p:nvPr/>
        </p:nvSpPr>
        <p:spPr>
          <a:xfrm>
            <a:off x="571500" y="2066925"/>
            <a:ext cx="5286375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The project is driven by a specialized team at NKUA, combining expertise in </a:t>
            </a:r>
            <a:r>
              <a:rPr b="1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Linguistics</a:t>
            </a: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/>
          </a:p>
        </p:txBody>
      </p:sp>
      <p:pic>
        <p:nvPicPr>
          <p:cNvPr descr="image.png" id="120" name="Google Shape;120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34125" y="1724025"/>
            <a:ext cx="52863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 txBox="1"/>
          <p:nvPr/>
        </p:nvSpPr>
        <p:spPr>
          <a:xfrm>
            <a:off x="723900" y="2943225"/>
            <a:ext cx="13335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22" name="Google Shape;122;p16"/>
          <p:cNvSpPr txBox="1"/>
          <p:nvPr/>
        </p:nvSpPr>
        <p:spPr>
          <a:xfrm>
            <a:off x="857250" y="2943225"/>
            <a:ext cx="5000625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335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Nikolaos Lavidas, Kiki Nikiforidou</a:t>
            </a:r>
            <a:endParaRPr/>
          </a:p>
        </p:txBody>
      </p:sp>
      <p:sp>
        <p:nvSpPr>
          <p:cNvPr id="123" name="Google Shape;123;p16"/>
          <p:cNvSpPr txBox="1"/>
          <p:nvPr/>
        </p:nvSpPr>
        <p:spPr>
          <a:xfrm>
            <a:off x="723900" y="3429000"/>
            <a:ext cx="13335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24" name="Google Shape;124;p16"/>
          <p:cNvSpPr txBox="1"/>
          <p:nvPr/>
        </p:nvSpPr>
        <p:spPr>
          <a:xfrm>
            <a:off x="857250" y="3429000"/>
            <a:ext cx="5000625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335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Theodoros Michalareas, Vassilios Symeonidis</a:t>
            </a:r>
            <a:endParaRPr/>
          </a:p>
        </p:txBody>
      </p:sp>
      <p:sp>
        <p:nvSpPr>
          <p:cNvPr id="125" name="Google Shape;125;p16"/>
          <p:cNvSpPr txBox="1"/>
          <p:nvPr/>
        </p:nvSpPr>
        <p:spPr>
          <a:xfrm>
            <a:off x="723900" y="3914775"/>
            <a:ext cx="13335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26" name="Google Shape;126;p16"/>
          <p:cNvSpPr txBox="1"/>
          <p:nvPr/>
        </p:nvSpPr>
        <p:spPr>
          <a:xfrm>
            <a:off x="857250" y="3914775"/>
            <a:ext cx="5000625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335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Sofia Chionidi, Anastasia Tsiropina</a:t>
            </a:r>
            <a:endParaRPr/>
          </a:p>
        </p:txBody>
      </p:sp>
      <p:sp>
        <p:nvSpPr>
          <p:cNvPr id="127" name="Google Shape;127;p16"/>
          <p:cNvSpPr txBox="1"/>
          <p:nvPr/>
        </p:nvSpPr>
        <p:spPr>
          <a:xfrm>
            <a:off x="723900" y="4400550"/>
            <a:ext cx="13335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28" name="Google Shape;128;p16"/>
          <p:cNvSpPr txBox="1"/>
          <p:nvPr/>
        </p:nvSpPr>
        <p:spPr>
          <a:xfrm>
            <a:off x="857250" y="4400550"/>
            <a:ext cx="5000625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335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Eleni Plakoutsi, Evangelos Argyropoulos</a:t>
            </a:r>
            <a:endParaRPr/>
          </a:p>
        </p:txBody>
      </p:sp>
      <p:sp>
        <p:nvSpPr>
          <p:cNvPr id="129" name="Google Shape;129;p16"/>
          <p:cNvSpPr txBox="1"/>
          <p:nvPr/>
        </p:nvSpPr>
        <p:spPr>
          <a:xfrm>
            <a:off x="723900" y="4886325"/>
            <a:ext cx="13335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30" name="Google Shape;130;p16"/>
          <p:cNvSpPr txBox="1"/>
          <p:nvPr/>
        </p:nvSpPr>
        <p:spPr>
          <a:xfrm>
            <a:off x="857250" y="4886325"/>
            <a:ext cx="5000625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335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Vassiliki Geka</a:t>
            </a:r>
            <a:endParaRPr/>
          </a:p>
        </p:txBody>
      </p:sp>
      <p:sp>
        <p:nvSpPr>
          <p:cNvPr id="131" name="Google Shape;131;p16"/>
          <p:cNvSpPr txBox="1"/>
          <p:nvPr/>
        </p:nvSpPr>
        <p:spPr>
          <a:xfrm>
            <a:off x="571500" y="571500"/>
            <a:ext cx="11601450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BBF2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Research Team</a:t>
            </a:r>
            <a:endParaRPr/>
          </a:p>
        </p:txBody>
      </p:sp>
      <p:sp>
        <p:nvSpPr>
          <p:cNvPr id="132" name="Google Shape;132;p16"/>
          <p:cNvSpPr/>
          <p:nvPr/>
        </p:nvSpPr>
        <p:spPr>
          <a:xfrm>
            <a:off x="571500" y="1323975"/>
            <a:ext cx="11049000" cy="19050"/>
          </a:xfrm>
          <a:prstGeom prst="rect">
            <a:avLst/>
          </a:prstGeom>
          <a:solidFill>
            <a:srgbClr val="FBBF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626" name="Google Shape;62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52"/>
          <p:cNvSpPr/>
          <p:nvPr/>
        </p:nvSpPr>
        <p:spPr>
          <a:xfrm>
            <a:off x="571500" y="2228850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52"/>
          <p:cNvSpPr/>
          <p:nvPr/>
        </p:nvSpPr>
        <p:spPr>
          <a:xfrm>
            <a:off x="571500" y="3171825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52"/>
          <p:cNvSpPr/>
          <p:nvPr/>
        </p:nvSpPr>
        <p:spPr>
          <a:xfrm>
            <a:off x="571500" y="3943350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52"/>
          <p:cNvSpPr/>
          <p:nvPr/>
        </p:nvSpPr>
        <p:spPr>
          <a:xfrm>
            <a:off x="571500" y="4714875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52"/>
          <p:cNvSpPr/>
          <p:nvPr/>
        </p:nvSpPr>
        <p:spPr>
          <a:xfrm>
            <a:off x="571500" y="5486400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632" name="Google Shape;632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1609725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52"/>
          <p:cNvSpPr txBox="1"/>
          <p:nvPr/>
        </p:nvSpPr>
        <p:spPr>
          <a:xfrm>
            <a:off x="1666875" y="1616868"/>
            <a:ext cx="9953625" cy="185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https://danielbwallace.com/wp-content/uploads/2015/09/cropped-img_bg_huge.jpg</a:t>
            </a:r>
            <a:endParaRPr/>
          </a:p>
        </p:txBody>
      </p:sp>
      <p:sp>
        <p:nvSpPr>
          <p:cNvPr id="634" name="Google Shape;634;p52"/>
          <p:cNvSpPr txBox="1"/>
          <p:nvPr/>
        </p:nvSpPr>
        <p:spPr>
          <a:xfrm>
            <a:off x="1666875" y="1850231"/>
            <a:ext cx="995362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Lato"/>
                <a:ea typeface="Lato"/>
                <a:cs typeface="Lato"/>
                <a:sym typeface="Lato"/>
              </a:rPr>
              <a:t>danielbwallace.com</a:t>
            </a:r>
            <a:endParaRPr/>
          </a:p>
        </p:txBody>
      </p:sp>
      <p:pic>
        <p:nvPicPr>
          <p:cNvPr descr="image.png" id="635" name="Google Shape;635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2466975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52"/>
          <p:cNvSpPr txBox="1"/>
          <p:nvPr/>
        </p:nvSpPr>
        <p:spPr>
          <a:xfrm>
            <a:off x="1666875" y="2381250"/>
            <a:ext cx="9953625" cy="37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https://external-preview.redd.it/national-and-kapodistrian-university-of-athens-building-a-v0-PNk16ZF-QRapAvMKGTUGcuS9jHrNj_xJeXRnffZqqOM.jpg?width=1080&amp;crop=smart&amp;auto=webp&amp;s=85f3282e2b89bcf3c89a872193a64021165ae6bb</a:t>
            </a:r>
            <a:endParaRPr/>
          </a:p>
        </p:txBody>
      </p:sp>
      <p:sp>
        <p:nvSpPr>
          <p:cNvPr id="637" name="Google Shape;637;p52"/>
          <p:cNvSpPr txBox="1"/>
          <p:nvPr/>
        </p:nvSpPr>
        <p:spPr>
          <a:xfrm>
            <a:off x="1666875" y="2800350"/>
            <a:ext cx="995362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Lato"/>
                <a:ea typeface="Lato"/>
                <a:cs typeface="Lato"/>
                <a:sym typeface="Lato"/>
              </a:rPr>
              <a:t>www.reddit.com</a:t>
            </a:r>
            <a:endParaRPr/>
          </a:p>
        </p:txBody>
      </p:sp>
      <p:pic>
        <p:nvPicPr>
          <p:cNvPr descr="image.png" id="638" name="Google Shape;638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1500" y="3324225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52"/>
          <p:cNvSpPr txBox="1"/>
          <p:nvPr/>
        </p:nvSpPr>
        <p:spPr>
          <a:xfrm>
            <a:off x="1666875" y="3331368"/>
            <a:ext cx="9953625" cy="185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https://img.freepik.com/premium-vector/abstract-hand-drawn-hourglass-time-clock-sand-doodle-concept-vector-design-outline-style_324137-6277.jpg</a:t>
            </a:r>
            <a:endParaRPr/>
          </a:p>
        </p:txBody>
      </p:sp>
      <p:sp>
        <p:nvSpPr>
          <p:cNvPr id="640" name="Google Shape;640;p52"/>
          <p:cNvSpPr txBox="1"/>
          <p:nvPr/>
        </p:nvSpPr>
        <p:spPr>
          <a:xfrm>
            <a:off x="1666875" y="3564731"/>
            <a:ext cx="995362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Lato"/>
                <a:ea typeface="Lato"/>
                <a:cs typeface="Lato"/>
                <a:sym typeface="Lato"/>
              </a:rPr>
              <a:t>www.freepik.com</a:t>
            </a:r>
            <a:endParaRPr/>
          </a:p>
        </p:txBody>
      </p:sp>
      <p:pic>
        <p:nvPicPr>
          <p:cNvPr descr="image.png" id="641" name="Google Shape;641;p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1500" y="4095750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52"/>
          <p:cNvSpPr txBox="1"/>
          <p:nvPr/>
        </p:nvSpPr>
        <p:spPr>
          <a:xfrm>
            <a:off x="1666875" y="4102893"/>
            <a:ext cx="9953625" cy="185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https://media.istockphoto.com/id/517778587/photo/old-books-on-wooden-table.jpg?s=612x612&amp;w=0&amp;k=20&amp;c=i0NIIzs1nWilgaao9wLa09AnYvqHDkwj4yIfbY7_lJ0=</a:t>
            </a:r>
            <a:endParaRPr/>
          </a:p>
        </p:txBody>
      </p:sp>
      <p:sp>
        <p:nvSpPr>
          <p:cNvPr id="643" name="Google Shape;643;p52"/>
          <p:cNvSpPr txBox="1"/>
          <p:nvPr/>
        </p:nvSpPr>
        <p:spPr>
          <a:xfrm>
            <a:off x="1666875" y="4336256"/>
            <a:ext cx="995362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Lato"/>
                <a:ea typeface="Lato"/>
                <a:cs typeface="Lato"/>
                <a:sym typeface="Lato"/>
              </a:rPr>
              <a:t>www.istockphoto.com</a:t>
            </a:r>
            <a:endParaRPr/>
          </a:p>
        </p:txBody>
      </p:sp>
      <p:pic>
        <p:nvPicPr>
          <p:cNvPr descr="image.png" id="644" name="Google Shape;644;p5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1500" y="4867275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52"/>
          <p:cNvSpPr txBox="1"/>
          <p:nvPr/>
        </p:nvSpPr>
        <p:spPr>
          <a:xfrm>
            <a:off x="1666875" y="4874418"/>
            <a:ext cx="9953625" cy="185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https://images.stockcake.com/public/d/a/2/da2b4f7f-be2d-458d-9a8a-2bf4f7b14b9f_large/ancient-library-interior-stockcake.jpg</a:t>
            </a:r>
            <a:endParaRPr/>
          </a:p>
        </p:txBody>
      </p:sp>
      <p:sp>
        <p:nvSpPr>
          <p:cNvPr id="646" name="Google Shape;646;p52"/>
          <p:cNvSpPr txBox="1"/>
          <p:nvPr/>
        </p:nvSpPr>
        <p:spPr>
          <a:xfrm>
            <a:off x="1666875" y="5107781"/>
            <a:ext cx="995362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Lato"/>
                <a:ea typeface="Lato"/>
                <a:cs typeface="Lato"/>
                <a:sym typeface="Lato"/>
              </a:rPr>
              <a:t>stockcake.com</a:t>
            </a:r>
            <a:endParaRPr/>
          </a:p>
        </p:txBody>
      </p:sp>
      <p:pic>
        <p:nvPicPr>
          <p:cNvPr descr="image.png" id="647" name="Google Shape;647;p5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1500" y="5638800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52"/>
          <p:cNvSpPr txBox="1"/>
          <p:nvPr/>
        </p:nvSpPr>
        <p:spPr>
          <a:xfrm>
            <a:off x="1666875" y="5645943"/>
            <a:ext cx="9953625" cy="185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https://upload.wikimedia.org/wikipedia/commons/3/31/Codex_Argenteus_page.jpg</a:t>
            </a:r>
            <a:endParaRPr/>
          </a:p>
        </p:txBody>
      </p:sp>
      <p:sp>
        <p:nvSpPr>
          <p:cNvPr id="649" name="Google Shape;649;p52"/>
          <p:cNvSpPr txBox="1"/>
          <p:nvPr/>
        </p:nvSpPr>
        <p:spPr>
          <a:xfrm>
            <a:off x="1666875" y="5879306"/>
            <a:ext cx="995362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Lato"/>
                <a:ea typeface="Lato"/>
                <a:cs typeface="Lato"/>
                <a:sym typeface="Lato"/>
              </a:rPr>
              <a:t>en.wikipedia.org</a:t>
            </a:r>
            <a:endParaRPr/>
          </a:p>
        </p:txBody>
      </p:sp>
      <p:sp>
        <p:nvSpPr>
          <p:cNvPr id="650" name="Google Shape;650;p52"/>
          <p:cNvSpPr txBox="1"/>
          <p:nvPr/>
        </p:nvSpPr>
        <p:spPr>
          <a:xfrm>
            <a:off x="571500" y="314325"/>
            <a:ext cx="11601450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BBF2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Image Sources</a:t>
            </a:r>
            <a:endParaRPr/>
          </a:p>
        </p:txBody>
      </p:sp>
      <p:sp>
        <p:nvSpPr>
          <p:cNvPr id="651" name="Google Shape;651;p52"/>
          <p:cNvSpPr/>
          <p:nvPr/>
        </p:nvSpPr>
        <p:spPr>
          <a:xfrm>
            <a:off x="571500" y="1066800"/>
            <a:ext cx="11049000" cy="19050"/>
          </a:xfrm>
          <a:prstGeom prst="rect">
            <a:avLst/>
          </a:prstGeom>
          <a:solidFill>
            <a:srgbClr val="FBBF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656" name="Google Shape;65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53"/>
          <p:cNvSpPr/>
          <p:nvPr/>
        </p:nvSpPr>
        <p:spPr>
          <a:xfrm>
            <a:off x="571500" y="2486025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53"/>
          <p:cNvSpPr/>
          <p:nvPr/>
        </p:nvSpPr>
        <p:spPr>
          <a:xfrm>
            <a:off x="571500" y="3257550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53"/>
          <p:cNvSpPr/>
          <p:nvPr/>
        </p:nvSpPr>
        <p:spPr>
          <a:xfrm>
            <a:off x="571500" y="4029075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660" name="Google Shape;660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1866900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53"/>
          <p:cNvSpPr txBox="1"/>
          <p:nvPr/>
        </p:nvSpPr>
        <p:spPr>
          <a:xfrm>
            <a:off x="1666875" y="1874043"/>
            <a:ext cx="9953625" cy="185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https://img.freepik.com/premium-photo/abstract-network-interconnected-lines-with-glowing-nodes-against-blue-background_1174990-198028.jpg</a:t>
            </a:r>
            <a:endParaRPr/>
          </a:p>
        </p:txBody>
      </p:sp>
      <p:sp>
        <p:nvSpPr>
          <p:cNvPr id="662" name="Google Shape;662;p53"/>
          <p:cNvSpPr txBox="1"/>
          <p:nvPr/>
        </p:nvSpPr>
        <p:spPr>
          <a:xfrm>
            <a:off x="1666875" y="2107406"/>
            <a:ext cx="995362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Lato"/>
                <a:ea typeface="Lato"/>
                <a:cs typeface="Lato"/>
                <a:sym typeface="Lato"/>
              </a:rPr>
              <a:t>www.freepik.com</a:t>
            </a:r>
            <a:endParaRPr/>
          </a:p>
        </p:txBody>
      </p:sp>
      <p:pic>
        <p:nvPicPr>
          <p:cNvPr descr="image.png" id="663" name="Google Shape;663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2638425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53"/>
          <p:cNvSpPr txBox="1"/>
          <p:nvPr/>
        </p:nvSpPr>
        <p:spPr>
          <a:xfrm>
            <a:off x="1666875" y="2645568"/>
            <a:ext cx="9953625" cy="185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https://img.freepik.com/premium-photo/person-digitizing-old-documents-with-highresolution-scanner_995578-31512.jpg</a:t>
            </a:r>
            <a:endParaRPr/>
          </a:p>
        </p:txBody>
      </p:sp>
      <p:sp>
        <p:nvSpPr>
          <p:cNvPr id="665" name="Google Shape;665;p53"/>
          <p:cNvSpPr txBox="1"/>
          <p:nvPr/>
        </p:nvSpPr>
        <p:spPr>
          <a:xfrm>
            <a:off x="1666875" y="2878931"/>
            <a:ext cx="995362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Lato"/>
                <a:ea typeface="Lato"/>
                <a:cs typeface="Lato"/>
                <a:sym typeface="Lato"/>
              </a:rPr>
              <a:t>www.freepik.com</a:t>
            </a:r>
            <a:endParaRPr/>
          </a:p>
        </p:txBody>
      </p:sp>
      <p:pic>
        <p:nvPicPr>
          <p:cNvPr descr="image.png" id="666" name="Google Shape;666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1500" y="3409950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53"/>
          <p:cNvSpPr txBox="1"/>
          <p:nvPr/>
        </p:nvSpPr>
        <p:spPr>
          <a:xfrm>
            <a:off x="1666875" y="3417093"/>
            <a:ext cx="9953625" cy="185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https://www.christs.cam.ac.uk/sites/default/files/inline-images/Christ%27s%20College%2C%20Cambridge%20Old%20Library%203.jpg</a:t>
            </a:r>
            <a:endParaRPr/>
          </a:p>
        </p:txBody>
      </p:sp>
      <p:sp>
        <p:nvSpPr>
          <p:cNvPr id="668" name="Google Shape;668;p53"/>
          <p:cNvSpPr txBox="1"/>
          <p:nvPr/>
        </p:nvSpPr>
        <p:spPr>
          <a:xfrm>
            <a:off x="1666875" y="3650456"/>
            <a:ext cx="995362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Lato"/>
                <a:ea typeface="Lato"/>
                <a:cs typeface="Lato"/>
                <a:sym typeface="Lato"/>
              </a:rPr>
              <a:t>www.christs.cam.ac.uk</a:t>
            </a:r>
            <a:endParaRPr/>
          </a:p>
        </p:txBody>
      </p:sp>
      <p:pic>
        <p:nvPicPr>
          <p:cNvPr descr="image.png" id="669" name="Google Shape;669;p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1500" y="4181475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3"/>
          <p:cNvSpPr txBox="1"/>
          <p:nvPr/>
        </p:nvSpPr>
        <p:spPr>
          <a:xfrm>
            <a:off x="1666875" y="4188618"/>
            <a:ext cx="9953625" cy="185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https://st.depositphotos.com/2627021/2997/i/950/depositphotos_29974017-stock-photo-connected-world-europe-asia.jpg</a:t>
            </a:r>
            <a:endParaRPr/>
          </a:p>
        </p:txBody>
      </p:sp>
      <p:sp>
        <p:nvSpPr>
          <p:cNvPr id="671" name="Google Shape;671;p53"/>
          <p:cNvSpPr txBox="1"/>
          <p:nvPr/>
        </p:nvSpPr>
        <p:spPr>
          <a:xfrm>
            <a:off x="1666875" y="4421981"/>
            <a:ext cx="995362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Lato"/>
                <a:ea typeface="Lato"/>
                <a:cs typeface="Lato"/>
                <a:sym typeface="Lato"/>
              </a:rPr>
              <a:t>depositphotos.com</a:t>
            </a:r>
            <a:endParaRPr/>
          </a:p>
        </p:txBody>
      </p:sp>
      <p:sp>
        <p:nvSpPr>
          <p:cNvPr id="672" name="Google Shape;672;p53"/>
          <p:cNvSpPr txBox="1"/>
          <p:nvPr/>
        </p:nvSpPr>
        <p:spPr>
          <a:xfrm>
            <a:off x="571500" y="571500"/>
            <a:ext cx="11601450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BBF2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Image Sources</a:t>
            </a:r>
            <a:endParaRPr/>
          </a:p>
        </p:txBody>
      </p:sp>
      <p:sp>
        <p:nvSpPr>
          <p:cNvPr id="673" name="Google Shape;673;p53"/>
          <p:cNvSpPr/>
          <p:nvPr/>
        </p:nvSpPr>
        <p:spPr>
          <a:xfrm>
            <a:off x="571500" y="1323975"/>
            <a:ext cx="11049000" cy="19050"/>
          </a:xfrm>
          <a:prstGeom prst="rect">
            <a:avLst/>
          </a:prstGeom>
          <a:solidFill>
            <a:srgbClr val="FBBF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37" name="Google Shape;13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38" name="Google Shape;13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191250"/>
            <a:ext cx="1219200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7"/>
          <p:cNvSpPr txBox="1"/>
          <p:nvPr/>
        </p:nvSpPr>
        <p:spPr>
          <a:xfrm>
            <a:off x="5262562" y="2462212"/>
            <a:ext cx="1666875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BBF24"/>
                </a:solidFill>
                <a:latin typeface="Lato"/>
                <a:ea typeface="Lato"/>
                <a:cs typeface="Lato"/>
                <a:sym typeface="Lato"/>
              </a:rPr>
              <a:t>SECTION 02</a:t>
            </a:r>
            <a:endParaRPr/>
          </a:p>
        </p:txBody>
      </p:sp>
      <p:sp>
        <p:nvSpPr>
          <p:cNvPr id="140" name="Google Shape;140;p17"/>
          <p:cNvSpPr txBox="1"/>
          <p:nvPr/>
        </p:nvSpPr>
        <p:spPr>
          <a:xfrm>
            <a:off x="4825841" y="2928937"/>
            <a:ext cx="2540317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8FAFC"/>
                </a:solidFill>
                <a:latin typeface="Lato"/>
                <a:ea typeface="Lato"/>
                <a:cs typeface="Lato"/>
                <a:sym typeface="Lato"/>
              </a:rPr>
              <a:t>Theoretical Framework</a:t>
            </a:r>
            <a:endParaRPr/>
          </a:p>
        </p:txBody>
      </p:sp>
      <p:sp>
        <p:nvSpPr>
          <p:cNvPr id="141" name="Google Shape;141;p17"/>
          <p:cNvSpPr txBox="1"/>
          <p:nvPr/>
        </p:nvSpPr>
        <p:spPr>
          <a:xfrm>
            <a:off x="3919537" y="3509962"/>
            <a:ext cx="43529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CBD5E1"/>
                </a:solidFill>
                <a:latin typeface="Lato"/>
                <a:ea typeface="Lato"/>
                <a:cs typeface="Lato"/>
                <a:sym typeface="Lato"/>
              </a:rPr>
              <a:t>Diachronic Linguistics in AthDGC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46" name="Google Shape;14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47" name="Google Shape;14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191250"/>
            <a:ext cx="1219200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8"/>
          <p:cNvSpPr txBox="1"/>
          <p:nvPr/>
        </p:nvSpPr>
        <p:spPr>
          <a:xfrm>
            <a:off x="571500" y="571500"/>
            <a:ext cx="5200650" cy="1238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BBF2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AthDGC's Diachronic Approach</a:t>
            </a:r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571500" y="1933575"/>
            <a:ext cx="4953000" cy="19050"/>
          </a:xfrm>
          <a:prstGeom prst="rect">
            <a:avLst/>
          </a:prstGeom>
          <a:solidFill>
            <a:srgbClr val="FBBF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150" name="Google Shape;150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8"/>
          <p:cNvSpPr txBox="1"/>
          <p:nvPr/>
        </p:nvSpPr>
        <p:spPr>
          <a:xfrm>
            <a:off x="571500" y="2562225"/>
            <a:ext cx="4953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We do not view language as static. AthDGC specifically targets </a:t>
            </a:r>
            <a:r>
              <a:rPr b="1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Diachronic Syntax</a:t>
            </a: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/>
          </a:p>
        </p:txBody>
      </p:sp>
      <p:sp>
        <p:nvSpPr>
          <p:cNvPr id="152" name="Google Shape;152;p18"/>
          <p:cNvSpPr txBox="1"/>
          <p:nvPr/>
        </p:nvSpPr>
        <p:spPr>
          <a:xfrm>
            <a:off x="819150" y="3543300"/>
            <a:ext cx="13335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53" name="Google Shape;153;p18"/>
          <p:cNvSpPr txBox="1"/>
          <p:nvPr/>
        </p:nvSpPr>
        <p:spPr>
          <a:xfrm>
            <a:off x="952500" y="3543300"/>
            <a:ext cx="4572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335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We track changes across continuous timelines (8th c. BC – 20th c. AD).</a:t>
            </a:r>
            <a:endParaRPr/>
          </a:p>
        </p:txBody>
      </p:sp>
      <p:sp>
        <p:nvSpPr>
          <p:cNvPr id="154" name="Google Shape;154;p18"/>
          <p:cNvSpPr txBox="1"/>
          <p:nvPr/>
        </p:nvSpPr>
        <p:spPr>
          <a:xfrm>
            <a:off x="819150" y="4371975"/>
            <a:ext cx="13335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55" name="Google Shape;155;p18"/>
          <p:cNvSpPr txBox="1"/>
          <p:nvPr/>
        </p:nvSpPr>
        <p:spPr>
          <a:xfrm>
            <a:off x="952500" y="4371975"/>
            <a:ext cx="4572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335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We focus on </a:t>
            </a:r>
            <a:r>
              <a:rPr b="1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Valency</a:t>
            </a: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: The changing number and type of arguments a verb requires.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60" name="Google Shape;16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61" name="Google Shape;16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1724025"/>
            <a:ext cx="5286375" cy="307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62" name="Google Shape;162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4125" y="1724025"/>
            <a:ext cx="5286375" cy="307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63" name="Google Shape;163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6191250"/>
            <a:ext cx="1219200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64" name="Google Shape;164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4400" y="2066925"/>
            <a:ext cx="4600575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9"/>
          <p:cNvSpPr txBox="1"/>
          <p:nvPr/>
        </p:nvSpPr>
        <p:spPr>
          <a:xfrm>
            <a:off x="914400" y="2638425"/>
            <a:ext cx="4830603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FBBF24"/>
                </a:solidFill>
                <a:latin typeface="Lato"/>
                <a:ea typeface="Lato"/>
                <a:cs typeface="Lato"/>
                <a:sym typeface="Lato"/>
              </a:rPr>
              <a:t>The "Laboratory"</a:t>
            </a:r>
            <a:endParaRPr/>
          </a:p>
        </p:txBody>
      </p:sp>
      <p:sp>
        <p:nvSpPr>
          <p:cNvPr id="166" name="Google Shape;166;p19"/>
          <p:cNvSpPr txBox="1"/>
          <p:nvPr/>
        </p:nvSpPr>
        <p:spPr>
          <a:xfrm>
            <a:off x="914400" y="3286125"/>
            <a:ext cx="4600575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AthDGC treats the translator's mind as a lab where two languages meet and influence each other.</a:t>
            </a:r>
            <a:endParaRPr/>
          </a:p>
        </p:txBody>
      </p:sp>
      <p:pic>
        <p:nvPicPr>
          <p:cNvPr descr="image.png" id="167" name="Google Shape;167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677025" y="2066925"/>
            <a:ext cx="4600575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9"/>
          <p:cNvSpPr txBox="1"/>
          <p:nvPr/>
        </p:nvSpPr>
        <p:spPr>
          <a:xfrm>
            <a:off x="6677025" y="2638425"/>
            <a:ext cx="4830603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FBBF24"/>
                </a:solidFill>
                <a:latin typeface="Lato"/>
                <a:ea typeface="Lato"/>
                <a:cs typeface="Lato"/>
                <a:sym typeface="Lato"/>
              </a:rPr>
              <a:t>The Mechanism</a:t>
            </a:r>
            <a:endParaRPr/>
          </a:p>
        </p:txBody>
      </p:sp>
      <p:sp>
        <p:nvSpPr>
          <p:cNvPr id="169" name="Google Shape;169;p19"/>
          <p:cNvSpPr txBox="1"/>
          <p:nvPr/>
        </p:nvSpPr>
        <p:spPr>
          <a:xfrm>
            <a:off x="6677025" y="3286125"/>
            <a:ext cx="4600575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We study how the source text (e.g., Ancient Greek) forces structural changes in the target (e.g., Gothic).</a:t>
            </a:r>
            <a:endParaRPr/>
          </a:p>
        </p:txBody>
      </p:sp>
      <p:sp>
        <p:nvSpPr>
          <p:cNvPr id="170" name="Google Shape;170;p19"/>
          <p:cNvSpPr txBox="1"/>
          <p:nvPr/>
        </p:nvSpPr>
        <p:spPr>
          <a:xfrm>
            <a:off x="571500" y="571500"/>
            <a:ext cx="11601450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BBF2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Language Contact Through Translation</a:t>
            </a:r>
            <a:endParaRPr/>
          </a:p>
        </p:txBody>
      </p:sp>
      <p:sp>
        <p:nvSpPr>
          <p:cNvPr id="171" name="Google Shape;171;p19"/>
          <p:cNvSpPr/>
          <p:nvPr/>
        </p:nvSpPr>
        <p:spPr>
          <a:xfrm>
            <a:off x="571500" y="1323975"/>
            <a:ext cx="11049000" cy="19050"/>
          </a:xfrm>
          <a:prstGeom prst="rect">
            <a:avLst/>
          </a:prstGeom>
          <a:solidFill>
            <a:srgbClr val="FBBF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76" name="Google Shape;17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77" name="Google Shape;17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4125" y="1724025"/>
            <a:ext cx="5286375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78" name="Google Shape;178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6191250"/>
            <a:ext cx="1219200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0"/>
          <p:cNvSpPr txBox="1"/>
          <p:nvPr/>
        </p:nvSpPr>
        <p:spPr>
          <a:xfrm>
            <a:off x="571500" y="2319337"/>
            <a:ext cx="5286375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Our corpus specifically looks for "Shining Through": where the source language structure remains visible in the translation.</a:t>
            </a:r>
            <a:endParaRPr/>
          </a:p>
        </p:txBody>
      </p:sp>
      <p:pic>
        <p:nvPicPr>
          <p:cNvPr descr="image.png" id="180" name="Google Shape;180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34125" y="1724025"/>
            <a:ext cx="52863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0"/>
          <p:cNvSpPr txBox="1"/>
          <p:nvPr/>
        </p:nvSpPr>
        <p:spPr>
          <a:xfrm>
            <a:off x="723900" y="3500437"/>
            <a:ext cx="13335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82" name="Google Shape;182;p20"/>
          <p:cNvSpPr txBox="1"/>
          <p:nvPr/>
        </p:nvSpPr>
        <p:spPr>
          <a:xfrm>
            <a:off x="857250" y="3500437"/>
            <a:ext cx="5000625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335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In Bible Translations:</a:t>
            </a: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 Sacred texts are often translated literally ("Word for Word").</a:t>
            </a:r>
            <a:endParaRPr/>
          </a:p>
        </p:txBody>
      </p:sp>
      <p:sp>
        <p:nvSpPr>
          <p:cNvPr id="183" name="Google Shape;183;p20"/>
          <p:cNvSpPr txBox="1"/>
          <p:nvPr/>
        </p:nvSpPr>
        <p:spPr>
          <a:xfrm>
            <a:off x="723900" y="4329112"/>
            <a:ext cx="13335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84" name="Google Shape;184;p20"/>
          <p:cNvSpPr txBox="1"/>
          <p:nvPr/>
        </p:nvSpPr>
        <p:spPr>
          <a:xfrm>
            <a:off x="857250" y="4329112"/>
            <a:ext cx="5000625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335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Result:</a:t>
            </a: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 Greek syntax is often imported directly into Latin, Gothic, and English.</a:t>
            </a:r>
            <a:endParaRPr/>
          </a:p>
        </p:txBody>
      </p:sp>
      <p:sp>
        <p:nvSpPr>
          <p:cNvPr id="185" name="Google Shape;185;p20"/>
          <p:cNvSpPr txBox="1"/>
          <p:nvPr/>
        </p:nvSpPr>
        <p:spPr>
          <a:xfrm>
            <a:off x="571500" y="571500"/>
            <a:ext cx="11601450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BBF2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"Shining Through" in AthDGC Texts</a:t>
            </a:r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571500" y="1323975"/>
            <a:ext cx="11049000" cy="19050"/>
          </a:xfrm>
          <a:prstGeom prst="rect">
            <a:avLst/>
          </a:prstGeom>
          <a:solidFill>
            <a:srgbClr val="FBBF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91" name="Google Shape;19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92" name="Google Shape;19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2438400"/>
            <a:ext cx="5286375" cy="2162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93" name="Google Shape;193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4125" y="2438400"/>
            <a:ext cx="5286375" cy="2162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94" name="Google Shape;194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6191250"/>
            <a:ext cx="1219200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1"/>
          <p:cNvSpPr txBox="1"/>
          <p:nvPr/>
        </p:nvSpPr>
        <p:spPr>
          <a:xfrm>
            <a:off x="571500" y="1952625"/>
            <a:ext cx="11049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The major trend AthDGC quantifies is the shift from </a:t>
            </a:r>
            <a:r>
              <a:rPr b="1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Synthetic</a:t>
            </a: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 to </a:t>
            </a:r>
            <a:r>
              <a:rPr b="1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Analytic</a:t>
            </a: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 structures.</a:t>
            </a:r>
            <a:endParaRPr/>
          </a:p>
        </p:txBody>
      </p:sp>
      <p:sp>
        <p:nvSpPr>
          <p:cNvPr id="196" name="Google Shape;196;p21"/>
          <p:cNvSpPr txBox="1"/>
          <p:nvPr/>
        </p:nvSpPr>
        <p:spPr>
          <a:xfrm>
            <a:off x="914400" y="2781300"/>
            <a:ext cx="4830603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FBBF24"/>
                </a:solidFill>
                <a:latin typeface="Lato"/>
                <a:ea typeface="Lato"/>
                <a:cs typeface="Lato"/>
                <a:sym typeface="Lato"/>
              </a:rPr>
              <a:t>From Synthetic</a:t>
            </a:r>
            <a:endParaRPr/>
          </a:p>
        </p:txBody>
      </p:sp>
      <p:sp>
        <p:nvSpPr>
          <p:cNvPr id="197" name="Google Shape;197;p21"/>
          <p:cNvSpPr txBox="1"/>
          <p:nvPr/>
        </p:nvSpPr>
        <p:spPr>
          <a:xfrm>
            <a:off x="914400" y="3429000"/>
            <a:ext cx="4600575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Rich Case Morphology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 (Ancient Greek / Old English)</a:t>
            </a:r>
            <a:endParaRPr/>
          </a:p>
        </p:txBody>
      </p:sp>
      <p:sp>
        <p:nvSpPr>
          <p:cNvPr id="198" name="Google Shape;198;p21"/>
          <p:cNvSpPr txBox="1"/>
          <p:nvPr/>
        </p:nvSpPr>
        <p:spPr>
          <a:xfrm>
            <a:off x="6677025" y="2781300"/>
            <a:ext cx="4830603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FBBF24"/>
                </a:solidFill>
                <a:latin typeface="Lato"/>
                <a:ea typeface="Lato"/>
                <a:cs typeface="Lato"/>
                <a:sym typeface="Lato"/>
              </a:rPr>
              <a:t>To Analytic</a:t>
            </a:r>
            <a:endParaRPr/>
          </a:p>
        </p:txBody>
      </p:sp>
      <p:sp>
        <p:nvSpPr>
          <p:cNvPr id="199" name="Google Shape;199;p21"/>
          <p:cNvSpPr txBox="1"/>
          <p:nvPr/>
        </p:nvSpPr>
        <p:spPr>
          <a:xfrm>
            <a:off x="6677025" y="3429000"/>
            <a:ext cx="4600575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Prepositions &amp; Rigid Word Order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 (Modern Greek / English)</a:t>
            </a:r>
            <a:endParaRPr/>
          </a:p>
        </p:txBody>
      </p:sp>
      <p:sp>
        <p:nvSpPr>
          <p:cNvPr id="200" name="Google Shape;200;p21"/>
          <p:cNvSpPr txBox="1"/>
          <p:nvPr/>
        </p:nvSpPr>
        <p:spPr>
          <a:xfrm>
            <a:off x="571500" y="571500"/>
            <a:ext cx="11601450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BBF2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Tracking Analyticity</a:t>
            </a:r>
            <a:endParaRPr/>
          </a:p>
        </p:txBody>
      </p:sp>
      <p:sp>
        <p:nvSpPr>
          <p:cNvPr id="201" name="Google Shape;201;p21"/>
          <p:cNvSpPr/>
          <p:nvPr/>
        </p:nvSpPr>
        <p:spPr>
          <a:xfrm>
            <a:off x="571500" y="1323975"/>
            <a:ext cx="11049000" cy="19050"/>
          </a:xfrm>
          <a:prstGeom prst="rect">
            <a:avLst/>
          </a:prstGeom>
          <a:solidFill>
            <a:srgbClr val="FBBF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